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8"/>
  </p:notesMasterIdLst>
  <p:handoutMasterIdLst>
    <p:handoutMasterId r:id="rId29"/>
  </p:handoutMasterIdLst>
  <p:sldIdLst>
    <p:sldId id="272" r:id="rId2"/>
    <p:sldId id="275" r:id="rId3"/>
    <p:sldId id="374" r:id="rId4"/>
    <p:sldId id="361" r:id="rId5"/>
    <p:sldId id="298" r:id="rId6"/>
    <p:sldId id="372" r:id="rId7"/>
    <p:sldId id="406" r:id="rId8"/>
    <p:sldId id="407" r:id="rId9"/>
    <p:sldId id="408" r:id="rId10"/>
    <p:sldId id="379" r:id="rId11"/>
    <p:sldId id="382" r:id="rId12"/>
    <p:sldId id="383" r:id="rId13"/>
    <p:sldId id="378" r:id="rId14"/>
    <p:sldId id="380" r:id="rId15"/>
    <p:sldId id="384" r:id="rId16"/>
    <p:sldId id="381" r:id="rId17"/>
    <p:sldId id="387" r:id="rId18"/>
    <p:sldId id="388" r:id="rId19"/>
    <p:sldId id="385" r:id="rId20"/>
    <p:sldId id="358" r:id="rId21"/>
    <p:sldId id="373" r:id="rId22"/>
    <p:sldId id="317" r:id="rId23"/>
    <p:sldId id="389" r:id="rId24"/>
    <p:sldId id="318" r:id="rId25"/>
    <p:sldId id="319" r:id="rId26"/>
    <p:sldId id="390" r:id="rId27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9900"/>
    <a:srgbClr val="D60093"/>
    <a:srgbClr val="0000FF"/>
    <a:srgbClr val="CC3300"/>
    <a:srgbClr val="C2D9F2"/>
    <a:srgbClr val="FFFFCC"/>
    <a:srgbClr val="94DADC"/>
    <a:srgbClr val="CAD9F2"/>
    <a:srgbClr val="C0D8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14" autoAdjust="0"/>
    <p:restoredTop sz="82131" autoAdjust="0"/>
  </p:normalViewPr>
  <p:slideViewPr>
    <p:cSldViewPr>
      <p:cViewPr varScale="1">
        <p:scale>
          <a:sx n="67" d="100"/>
          <a:sy n="67" d="100"/>
        </p:scale>
        <p:origin x="-96" y="-3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1</a:t>
            </a:r>
            <a:r>
              <a:rPr lang="en-US" sz="2700" b="0" dirty="0" smtClean="0"/>
              <a:t> - </a:t>
            </a:r>
            <a:r>
              <a:rPr lang="sr-Cyrl-RS" sz="2700" b="0" dirty="0" smtClean="0"/>
              <a:t>ПРЕДАВАЊЕ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en-US" sz="4800" dirty="0" err="1" smtClean="0"/>
              <a:t>Апсорпција</a:t>
            </a:r>
            <a:r>
              <a:rPr lang="en-US" sz="4800" dirty="0" smtClean="0"/>
              <a:t> </a:t>
            </a:r>
            <a:r>
              <a:rPr lang="en-US" sz="4800" dirty="0" err="1"/>
              <a:t>лекова</a:t>
            </a:r>
            <a:r>
              <a:rPr lang="en-US" dirty="0"/>
              <a:t> </a:t>
            </a:r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89" name="Rectangle 8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27584" y="1700808"/>
            <a:ext cx="7848872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dirty="0" smtClean="0">
                <a:latin typeface="+mn-lt"/>
              </a:rPr>
              <a:t>Дефиниција: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Биорасположивост је фракција непромењеног лека који након примене доспе до системске </a:t>
            </a:r>
            <a:r>
              <a:rPr lang="sr-Cyrl-CS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циркулације.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dirty="0" smtClean="0">
                <a:latin typeface="+mn-lt"/>
              </a:rPr>
              <a:t>Изражава се у процентима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dirty="0" smtClean="0">
                <a:latin typeface="+mn-lt"/>
              </a:rPr>
              <a:t>интравенска примена:100%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dirty="0" smtClean="0">
                <a:latin typeface="+mn-lt"/>
              </a:rPr>
              <a:t>не-интравенска примена, тј. </a:t>
            </a:r>
            <a:r>
              <a:rPr lang="sr-Cyrl-CS" dirty="0" smtClean="0">
                <a:latin typeface="+mn-lt"/>
              </a:rPr>
              <a:t>остало: </a:t>
            </a:r>
            <a:r>
              <a:rPr lang="sr-Cyrl-CS" dirty="0" smtClean="0"/>
              <a:t>≤100%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sz="2000" dirty="0" smtClean="0"/>
              <a:t>интрамускуларна &gt; орална &gt; ректална &gt; топикална</a:t>
            </a:r>
            <a:endParaRPr lang="sr-Cyrl-CS" sz="2000" dirty="0" smtClean="0">
              <a:latin typeface="+mn-lt"/>
            </a:endParaRPr>
          </a:p>
        </p:txBody>
      </p:sp>
      <p:sp>
        <p:nvSpPr>
          <p:cNvPr id="149506" name="AutoShape 2"/>
          <p:cNvSpPr>
            <a:spLocks noChangeAspect="1" noChangeArrowheads="1" noTextEdit="1"/>
          </p:cNvSpPr>
          <p:nvPr/>
        </p:nvSpPr>
        <p:spPr bwMode="auto">
          <a:xfrm>
            <a:off x="1403350" y="1341438"/>
            <a:ext cx="638968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2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Биорасположивост (</a:t>
            </a:r>
            <a:r>
              <a:rPr lang="en-US"/>
              <a:t>F)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89" name="Rectangle 8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51520" y="1556792"/>
            <a:ext cx="889248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dirty="0" smtClean="0">
                <a:latin typeface="+mn-lt"/>
              </a:rPr>
              <a:t>Врсте: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dirty="0" smtClean="0">
                <a:latin typeface="+mn-lt"/>
              </a:rPr>
              <a:t>Апсолутна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dirty="0" smtClean="0">
                <a:latin typeface="+mn-lt"/>
              </a:rPr>
              <a:t>најчешће </a:t>
            </a:r>
            <a:r>
              <a:rPr lang="sr-Cyrl-CS" smtClean="0">
                <a:latin typeface="+mn-lt"/>
              </a:rPr>
              <a:t>се </a:t>
            </a:r>
            <a:r>
              <a:rPr lang="sr-Cyrl-CS" smtClean="0">
                <a:latin typeface="+mn-lt"/>
              </a:rPr>
              <a:t>користи</a:t>
            </a:r>
            <a:r>
              <a:rPr lang="en-US" smtClean="0">
                <a:latin typeface="+mn-lt"/>
              </a:rPr>
              <a:t>, </a:t>
            </a:r>
            <a:r>
              <a:rPr lang="sr-Cyrl-CS" smtClean="0">
                <a:latin typeface="+mn-lt"/>
              </a:rPr>
              <a:t>одређује </a:t>
            </a:r>
            <a:r>
              <a:rPr lang="sr-Cyrl-CS" dirty="0" smtClean="0">
                <a:latin typeface="+mn-lt"/>
              </a:rPr>
              <a:t>се у односу на </a:t>
            </a:r>
            <a:r>
              <a:rPr lang="en-US" i="1" dirty="0" smtClean="0">
                <a:latin typeface="+mn-lt"/>
              </a:rPr>
              <a:t>iv</a:t>
            </a:r>
            <a:r>
              <a:rPr lang="en-US" dirty="0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примену </a:t>
            </a:r>
            <a:r>
              <a:rPr lang="sr-Cyrl-RS" dirty="0" smtClean="0"/>
              <a:t>истог лека</a:t>
            </a:r>
          </a:p>
          <a:p>
            <a:pPr marL="1714500" lvl="3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dirty="0" smtClean="0">
                <a:latin typeface="+mn-lt"/>
              </a:rPr>
              <a:t>уколико је 100%, апсорпција је комплетна</a:t>
            </a:r>
            <a:endParaRPr lang="sr-Cyrl-CS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dirty="0" smtClean="0">
                <a:latin typeface="+mn-lt"/>
              </a:rPr>
              <a:t>Релативна</a:t>
            </a:r>
            <a:endParaRPr lang="sr-Cyrl-RS" dirty="0" smtClean="0">
              <a:latin typeface="+mn-lt"/>
            </a:endParaRP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smtClean="0"/>
              <a:t>однос две различите формулације истог лека</a:t>
            </a:r>
            <a:r>
              <a:rPr lang="en-US" smtClean="0"/>
              <a:t>, </a:t>
            </a:r>
            <a:r>
              <a:rPr lang="sr-Cyrl-RS" smtClean="0"/>
              <a:t>однос два слична лека (нпр. генерички и оригинални лек), однос самог лека и комбинације са другим леком...</a:t>
            </a:r>
          </a:p>
          <a:p>
            <a:pPr marL="1714500" lvl="3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smtClean="0"/>
              <a:t>уколико је 100%, формулације/лекови </a:t>
            </a:r>
            <a:r>
              <a:rPr lang="sr-Cyrl-RS" smtClean="0"/>
              <a:t>су </a:t>
            </a:r>
            <a:r>
              <a:rPr lang="sr-Cyrl-RS" smtClean="0"/>
              <a:t>биоеквиваленти</a:t>
            </a:r>
            <a:endParaRPr lang="en-US" smtClean="0"/>
          </a:p>
          <a:p>
            <a:pPr marL="1714500" lvl="3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RS" smtClean="0"/>
              <a:t>не </a:t>
            </a:r>
            <a:r>
              <a:rPr lang="sr-Cyrl-RS" smtClean="0"/>
              <a:t>значи да је апсорпција комплетна!</a:t>
            </a:r>
            <a:endParaRPr lang="sr-Cyrl-CS" dirty="0" smtClean="0"/>
          </a:p>
        </p:txBody>
      </p:sp>
      <p:sp>
        <p:nvSpPr>
          <p:cNvPr id="149506" name="AutoShape 2"/>
          <p:cNvSpPr>
            <a:spLocks noChangeAspect="1" noChangeArrowheads="1" noTextEdit="1"/>
          </p:cNvSpPr>
          <p:nvPr/>
        </p:nvSpPr>
        <p:spPr bwMode="auto">
          <a:xfrm>
            <a:off x="1403350" y="1341438"/>
            <a:ext cx="638968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2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Биорасположивост (</a:t>
            </a:r>
            <a:r>
              <a:rPr lang="en-US"/>
              <a:t>F)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Биоеквиваленциј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Два лековита препарата која садрже исту активну супстанцу сматрају се </a:t>
            </a:r>
            <a:r>
              <a:rPr lang="sr-Cyrl-CS" b="1" dirty="0" smtClean="0"/>
              <a:t>биоеквивалентним</a:t>
            </a:r>
            <a:r>
              <a:rPr lang="sr-Cyrl-CS" dirty="0" smtClean="0"/>
              <a:t> ако међу њима, када се примене у истој дози и под истим условима, разлика</a:t>
            </a:r>
            <a:r>
              <a:rPr lang="en-US" dirty="0" smtClean="0"/>
              <a:t> </a:t>
            </a:r>
            <a:r>
              <a:rPr lang="sr-Cyrl-CS" dirty="0" smtClean="0"/>
              <a:t>у</a:t>
            </a:r>
            <a:r>
              <a:rPr lang="en-US" dirty="0" smtClean="0"/>
              <a:t> </a:t>
            </a:r>
            <a:r>
              <a:rPr lang="sr-Cyrl-CS" dirty="0" smtClean="0"/>
              <a:t>брзини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степену</a:t>
            </a:r>
            <a:r>
              <a:rPr lang="sr-Cyrl-CS" dirty="0"/>
              <a:t> </a:t>
            </a:r>
            <a:r>
              <a:rPr lang="sr-Cyrl-CS" dirty="0" smtClean="0"/>
              <a:t>апсорпције, тј у биорасположивости, није значајна, тј налази се унутар прихваћених унапред детерминисаних граница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82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Биорасположивост</a:t>
            </a:r>
            <a:br>
              <a:rPr lang="sr-Cyrl-CS" dirty="0" smtClean="0"/>
            </a:br>
            <a:r>
              <a:rPr lang="sr-Cyrl-CS" dirty="0" smtClean="0"/>
              <a:t>- израчунавање -</a:t>
            </a:r>
            <a:endParaRPr lang="en-US" dirty="0"/>
          </a:p>
        </p:txBody>
      </p:sp>
      <p:sp>
        <p:nvSpPr>
          <p:cNvPr id="86" name="Content Placeholder 8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 основу површине испод криве </a:t>
            </a:r>
            <a:endParaRPr lang="en-US" dirty="0" smtClean="0"/>
          </a:p>
          <a:p>
            <a:pPr lvl="1"/>
            <a:r>
              <a:rPr lang="en-US" dirty="0" smtClean="0"/>
              <a:t>AUC (</a:t>
            </a:r>
            <a:r>
              <a:rPr lang="en-US" i="1" dirty="0" smtClean="0"/>
              <a:t>area under the curve</a:t>
            </a:r>
            <a:r>
              <a:rPr lang="en-US" dirty="0" smtClean="0"/>
              <a:t>) – </a:t>
            </a:r>
            <a:r>
              <a:rPr lang="sr-Cyrl-RS" dirty="0" smtClean="0"/>
              <a:t>показује укупну изложеност организма леку који је примењен, добија се израчунавањем површине испод криве концентрација/време и изражава у </a:t>
            </a:r>
            <a:r>
              <a:rPr lang="en-US" dirty="0" err="1" smtClean="0"/>
              <a:t>mg</a:t>
            </a:r>
            <a:r>
              <a:rPr lang="en-US" dirty="0" err="1" smtClean="0">
                <a:latin typeface="Calibri"/>
              </a:rPr>
              <a:t>∙</a:t>
            </a:r>
            <a:r>
              <a:rPr lang="en-US" dirty="0" err="1" smtClean="0"/>
              <a:t>h</a:t>
            </a:r>
            <a:r>
              <a:rPr lang="en-US" dirty="0" smtClean="0"/>
              <a:t>/l</a:t>
            </a:r>
            <a:endParaRPr lang="sr-Cyrl-RS" dirty="0" smtClean="0"/>
          </a:p>
          <a:p>
            <a:r>
              <a:rPr lang="sr-Cyrl-RS" dirty="0" smtClean="0"/>
              <a:t>На основу параметара биорасположивости </a:t>
            </a:r>
          </a:p>
          <a:p>
            <a:pPr lvl="1"/>
            <a:r>
              <a:rPr lang="sr-Cyrl-CS" dirty="0" smtClean="0"/>
              <a:t>Обим екстракције (</a:t>
            </a:r>
            <a:r>
              <a:rPr lang="en-US" dirty="0" smtClean="0"/>
              <a:t>f</a:t>
            </a:r>
            <a:r>
              <a:rPr lang="sr-Cyrl-CS" dirty="0" smtClean="0"/>
              <a:t>)</a:t>
            </a:r>
          </a:p>
          <a:p>
            <a:pPr lvl="1"/>
            <a:r>
              <a:rPr lang="sr-Cyrl-CS" smtClean="0"/>
              <a:t>Степен </a:t>
            </a:r>
            <a:r>
              <a:rPr lang="sr-Cyrl-CS" smtClean="0"/>
              <a:t>екстракције</a:t>
            </a:r>
            <a:r>
              <a:rPr lang="en-US" smtClean="0"/>
              <a:t> </a:t>
            </a:r>
            <a:r>
              <a:rPr lang="en-US" smtClean="0"/>
              <a:t>(ER</a:t>
            </a:r>
            <a:r>
              <a:rPr lang="en-US" dirty="0" smtClean="0"/>
              <a:t>)</a:t>
            </a:r>
          </a:p>
          <a:p>
            <a:pPr lvl="2"/>
            <a:r>
              <a:rPr lang="sr-Cyrl-RS" dirty="0" smtClean="0"/>
              <a:t>Метаболизам првог пролаза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AutoShape 2"/>
          <p:cNvSpPr>
            <a:spLocks noChangeAspect="1" noChangeArrowheads="1" noTextEdit="1"/>
          </p:cNvSpPr>
          <p:nvPr/>
        </p:nvSpPr>
        <p:spPr bwMode="auto">
          <a:xfrm>
            <a:off x="1403350" y="1341438"/>
            <a:ext cx="638968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 rot="16200000">
            <a:off x="-1193799" y="376872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latin typeface="Arial" pitchFamily="34" charset="0"/>
              </a:rPr>
              <a:t>Концентрација лека у плазми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1741488" y="2278063"/>
            <a:ext cx="1784350" cy="6889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solidFill>
                  <a:srgbClr val="3333CC"/>
                </a:solidFill>
                <a:latin typeface="Arial" pitchFamily="34" charset="0"/>
              </a:rPr>
              <a:t>Интравенска </a:t>
            </a:r>
          </a:p>
          <a:p>
            <a:pPr defTabSz="804863" eaLnBrk="0" hangingPunct="0"/>
            <a:r>
              <a:rPr kumimoji="0" lang="sr-Cyrl-CS" sz="2000">
                <a:solidFill>
                  <a:srgbClr val="3333CC"/>
                </a:solidFill>
                <a:latin typeface="Arial" pitchFamily="34" charset="0"/>
              </a:rPr>
              <a:t>примена лека</a:t>
            </a:r>
            <a:endParaRPr kumimoji="0" lang="en-US" sz="2000">
              <a:solidFill>
                <a:srgbClr val="3333CC"/>
              </a:solidFill>
              <a:latin typeface="Arial" pitchFamily="34" charset="0"/>
            </a:endParaRP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2526961" y="3933825"/>
            <a:ext cx="2845488" cy="69459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RS" sz="2000" dirty="0" smtClean="0">
                <a:solidFill>
                  <a:srgbClr val="660066"/>
                </a:solidFill>
                <a:latin typeface="Arial" pitchFamily="34" charset="0"/>
              </a:rPr>
              <a:t>не-интравенска (</a:t>
            </a:r>
            <a:r>
              <a:rPr kumimoji="0" lang="en-US" sz="2000" i="1" dirty="0" smtClean="0">
                <a:solidFill>
                  <a:srgbClr val="660066"/>
                </a:solidFill>
                <a:latin typeface="Arial" pitchFamily="34" charset="0"/>
              </a:rPr>
              <a:t>other</a:t>
            </a:r>
            <a:r>
              <a:rPr kumimoji="0" lang="sr-Cyrl-RS" sz="2000" dirty="0" smtClean="0">
                <a:solidFill>
                  <a:srgbClr val="660066"/>
                </a:solidFill>
                <a:latin typeface="Arial" pitchFamily="34" charset="0"/>
              </a:rPr>
              <a:t>)</a:t>
            </a:r>
            <a:endParaRPr kumimoji="0" lang="sr-Cyrl-CS" sz="2000" dirty="0">
              <a:solidFill>
                <a:srgbClr val="660066"/>
              </a:solidFill>
              <a:latin typeface="Arial" pitchFamily="34" charset="0"/>
            </a:endParaRPr>
          </a:p>
          <a:p>
            <a:pPr algn="ctr" defTabSz="804863" eaLnBrk="0" hangingPunct="0"/>
            <a:r>
              <a:rPr kumimoji="0" lang="sr-Cyrl-CS" sz="2000" dirty="0">
                <a:solidFill>
                  <a:srgbClr val="660066"/>
                </a:solidFill>
                <a:latin typeface="Arial" pitchFamily="34" charset="0"/>
              </a:rPr>
              <a:t>примена лека</a:t>
            </a:r>
            <a:endParaRPr kumimoji="0" lang="en-US" sz="2000" dirty="0">
              <a:solidFill>
                <a:srgbClr val="660066"/>
              </a:solidFill>
              <a:latin typeface="Arial" pitchFamily="34" charset="0"/>
            </a:endParaRPr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 flipH="1">
            <a:off x="3038475" y="4643438"/>
            <a:ext cx="503238" cy="669925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Line 7"/>
          <p:cNvSpPr>
            <a:spLocks noChangeShapeType="1"/>
          </p:cNvSpPr>
          <p:nvPr/>
        </p:nvSpPr>
        <p:spPr bwMode="auto">
          <a:xfrm flipH="1">
            <a:off x="1670050" y="3059113"/>
            <a:ext cx="681038" cy="59848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1187450" y="6070600"/>
            <a:ext cx="5519738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9514" name="Line 10"/>
          <p:cNvSpPr>
            <a:spLocks noChangeShapeType="1"/>
          </p:cNvSpPr>
          <p:nvPr/>
        </p:nvSpPr>
        <p:spPr bwMode="auto">
          <a:xfrm>
            <a:off x="1179513" y="219233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Line 11"/>
          <p:cNvSpPr>
            <a:spLocks noChangeShapeType="1"/>
          </p:cNvSpPr>
          <p:nvPr/>
        </p:nvSpPr>
        <p:spPr bwMode="auto">
          <a:xfrm>
            <a:off x="1116013" y="60007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>
            <a:off x="1116013" y="54546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>
            <a:off x="1116013" y="49101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8" name="Line 14"/>
          <p:cNvSpPr>
            <a:spLocks noChangeShapeType="1"/>
          </p:cNvSpPr>
          <p:nvPr/>
        </p:nvSpPr>
        <p:spPr bwMode="auto">
          <a:xfrm>
            <a:off x="1116013" y="43640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9" name="Line 15"/>
          <p:cNvSpPr>
            <a:spLocks noChangeShapeType="1"/>
          </p:cNvSpPr>
          <p:nvPr/>
        </p:nvSpPr>
        <p:spPr bwMode="auto">
          <a:xfrm>
            <a:off x="1116013" y="38290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0" name="Line 16"/>
          <p:cNvSpPr>
            <a:spLocks noChangeShapeType="1"/>
          </p:cNvSpPr>
          <p:nvPr/>
        </p:nvSpPr>
        <p:spPr bwMode="auto">
          <a:xfrm>
            <a:off x="1116013" y="32829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1" name="Line 17"/>
          <p:cNvSpPr>
            <a:spLocks noChangeShapeType="1"/>
          </p:cNvSpPr>
          <p:nvPr/>
        </p:nvSpPr>
        <p:spPr bwMode="auto">
          <a:xfrm>
            <a:off x="1116013" y="27384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2" name="Line 18"/>
          <p:cNvSpPr>
            <a:spLocks noChangeShapeType="1"/>
          </p:cNvSpPr>
          <p:nvPr/>
        </p:nvSpPr>
        <p:spPr bwMode="auto">
          <a:xfrm>
            <a:off x="1116013" y="21923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3" name="Line 19"/>
          <p:cNvSpPr>
            <a:spLocks noChangeShapeType="1"/>
          </p:cNvSpPr>
          <p:nvPr/>
        </p:nvSpPr>
        <p:spPr bwMode="auto">
          <a:xfrm>
            <a:off x="1179513" y="600075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4" name="Line 20"/>
          <p:cNvSpPr>
            <a:spLocks noChangeShapeType="1"/>
          </p:cNvSpPr>
          <p:nvPr/>
        </p:nvSpPr>
        <p:spPr bwMode="auto">
          <a:xfrm flipV="1">
            <a:off x="2295525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5" name="Line 21"/>
          <p:cNvSpPr>
            <a:spLocks noChangeShapeType="1"/>
          </p:cNvSpPr>
          <p:nvPr/>
        </p:nvSpPr>
        <p:spPr bwMode="auto">
          <a:xfrm flipV="1">
            <a:off x="3411538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6" name="Line 22"/>
          <p:cNvSpPr>
            <a:spLocks noChangeShapeType="1"/>
          </p:cNvSpPr>
          <p:nvPr/>
        </p:nvSpPr>
        <p:spPr bwMode="auto">
          <a:xfrm flipV="1">
            <a:off x="4518025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 flipV="1">
            <a:off x="5634038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8" name="Line 24"/>
          <p:cNvSpPr>
            <a:spLocks noChangeShapeType="1"/>
          </p:cNvSpPr>
          <p:nvPr/>
        </p:nvSpPr>
        <p:spPr bwMode="auto">
          <a:xfrm flipV="1">
            <a:off x="6748463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9" name="Freeform 25"/>
          <p:cNvSpPr>
            <a:spLocks/>
          </p:cNvSpPr>
          <p:nvPr/>
        </p:nvSpPr>
        <p:spPr bwMode="auto">
          <a:xfrm>
            <a:off x="1269603" y="4606925"/>
            <a:ext cx="4454525" cy="1400175"/>
          </a:xfrm>
          <a:custGeom>
            <a:avLst/>
            <a:gdLst/>
            <a:ahLst/>
            <a:cxnLst>
              <a:cxn ang="0">
                <a:pos x="0" y="882"/>
              </a:cxn>
              <a:cxn ang="0">
                <a:pos x="199" y="360"/>
              </a:cxn>
              <a:cxn ang="0">
                <a:pos x="387" y="94"/>
              </a:cxn>
              <a:cxn ang="0">
                <a:pos x="597" y="0"/>
              </a:cxn>
              <a:cxn ang="0">
                <a:pos x="869" y="106"/>
              </a:cxn>
              <a:cxn ang="0">
                <a:pos x="1046" y="344"/>
              </a:cxn>
              <a:cxn ang="0">
                <a:pos x="1290" y="648"/>
              </a:cxn>
              <a:cxn ang="0">
                <a:pos x="1757" y="824"/>
              </a:cxn>
              <a:cxn ang="0">
                <a:pos x="2103" y="850"/>
              </a:cxn>
              <a:cxn ang="0">
                <a:pos x="2455" y="869"/>
              </a:cxn>
              <a:cxn ang="0">
                <a:pos x="2806" y="876"/>
              </a:cxn>
            </a:cxnLst>
            <a:rect l="0" t="0" r="r" b="b"/>
            <a:pathLst>
              <a:path w="2806" h="882">
                <a:moveTo>
                  <a:pt x="0" y="882"/>
                </a:moveTo>
                <a:lnTo>
                  <a:pt x="199" y="360"/>
                </a:lnTo>
                <a:lnTo>
                  <a:pt x="387" y="94"/>
                </a:lnTo>
                <a:lnTo>
                  <a:pt x="597" y="0"/>
                </a:lnTo>
                <a:lnTo>
                  <a:pt x="869" y="106"/>
                </a:lnTo>
                <a:lnTo>
                  <a:pt x="1046" y="344"/>
                </a:lnTo>
                <a:lnTo>
                  <a:pt x="1290" y="648"/>
                </a:lnTo>
                <a:lnTo>
                  <a:pt x="1757" y="824"/>
                </a:lnTo>
                <a:lnTo>
                  <a:pt x="2103" y="850"/>
                </a:lnTo>
                <a:lnTo>
                  <a:pt x="2455" y="869"/>
                </a:lnTo>
                <a:lnTo>
                  <a:pt x="2806" y="876"/>
                </a:lnTo>
              </a:path>
            </a:pathLst>
          </a:custGeom>
          <a:solidFill>
            <a:srgbClr val="FF3300">
              <a:alpha val="32941"/>
            </a:srgbClr>
          </a:solidFill>
          <a:ln w="15875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0" name="Freeform 26"/>
          <p:cNvSpPr>
            <a:spLocks/>
          </p:cNvSpPr>
          <p:nvPr/>
        </p:nvSpPr>
        <p:spPr bwMode="auto">
          <a:xfrm>
            <a:off x="1179513" y="2743200"/>
            <a:ext cx="4454525" cy="3257550"/>
          </a:xfrm>
          <a:custGeom>
            <a:avLst/>
            <a:gdLst/>
            <a:ahLst/>
            <a:cxnLst>
              <a:cxn ang="0">
                <a:pos x="0" y="2052"/>
              </a:cxn>
              <a:cxn ang="0">
                <a:pos x="70" y="0"/>
              </a:cxn>
              <a:cxn ang="0">
                <a:pos x="402" y="1091"/>
              </a:cxn>
              <a:cxn ang="0">
                <a:pos x="934" y="1601"/>
              </a:cxn>
              <a:cxn ang="0">
                <a:pos x="1406" y="1812"/>
              </a:cxn>
              <a:cxn ang="0">
                <a:pos x="1757" y="1935"/>
              </a:cxn>
              <a:cxn ang="0">
                <a:pos x="2103" y="1994"/>
              </a:cxn>
              <a:cxn ang="0">
                <a:pos x="2455" y="2020"/>
              </a:cxn>
              <a:cxn ang="0">
                <a:pos x="2806" y="2039"/>
              </a:cxn>
            </a:cxnLst>
            <a:rect l="0" t="0" r="r" b="b"/>
            <a:pathLst>
              <a:path w="2806" h="2052">
                <a:moveTo>
                  <a:pt x="0" y="2052"/>
                </a:moveTo>
                <a:lnTo>
                  <a:pt x="70" y="0"/>
                </a:lnTo>
                <a:lnTo>
                  <a:pt x="402" y="1091"/>
                </a:lnTo>
                <a:lnTo>
                  <a:pt x="934" y="1601"/>
                </a:lnTo>
                <a:lnTo>
                  <a:pt x="1406" y="1812"/>
                </a:lnTo>
                <a:lnTo>
                  <a:pt x="1757" y="1935"/>
                </a:lnTo>
                <a:lnTo>
                  <a:pt x="2103" y="1994"/>
                </a:lnTo>
                <a:lnTo>
                  <a:pt x="2455" y="2020"/>
                </a:lnTo>
                <a:lnTo>
                  <a:pt x="2806" y="2039"/>
                </a:lnTo>
              </a:path>
            </a:pathLst>
          </a:custGeom>
          <a:solidFill>
            <a:schemeClr val="accent4">
              <a:lumMod val="75000"/>
              <a:lumOff val="25000"/>
              <a:alpha val="25098"/>
            </a:schemeClr>
          </a:solidFill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1542232" y="5146675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2" name="Rectangle 28"/>
          <p:cNvSpPr>
            <a:spLocks noChangeArrowheads="1"/>
          </p:cNvSpPr>
          <p:nvPr/>
        </p:nvSpPr>
        <p:spPr bwMode="auto">
          <a:xfrm>
            <a:off x="1839094" y="4714875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3" name="Rectangle 29"/>
          <p:cNvSpPr>
            <a:spLocks noChangeArrowheads="1"/>
          </p:cNvSpPr>
          <p:nvPr/>
        </p:nvSpPr>
        <p:spPr bwMode="auto">
          <a:xfrm>
            <a:off x="3269432" y="5580063"/>
            <a:ext cx="55562" cy="714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4" name="Rectangle 30"/>
          <p:cNvSpPr>
            <a:spLocks noChangeArrowheads="1"/>
          </p:cNvSpPr>
          <p:nvPr/>
        </p:nvSpPr>
        <p:spPr bwMode="auto">
          <a:xfrm>
            <a:off x="4012382" y="5876925"/>
            <a:ext cx="55562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6" name="Line 32"/>
          <p:cNvSpPr>
            <a:spLocks noChangeShapeType="1"/>
          </p:cNvSpPr>
          <p:nvPr/>
        </p:nvSpPr>
        <p:spPr bwMode="auto">
          <a:xfrm>
            <a:off x="3968750" y="5908675"/>
            <a:ext cx="23813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8" name="Line 34"/>
          <p:cNvSpPr>
            <a:spLocks noChangeShapeType="1"/>
          </p:cNvSpPr>
          <p:nvPr/>
        </p:nvSpPr>
        <p:spPr bwMode="auto">
          <a:xfrm flipV="1">
            <a:off x="3968750" y="5876925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9" name="Rectangle 35"/>
          <p:cNvSpPr>
            <a:spLocks noChangeArrowheads="1"/>
          </p:cNvSpPr>
          <p:nvPr/>
        </p:nvSpPr>
        <p:spPr bwMode="auto">
          <a:xfrm>
            <a:off x="4494213" y="5918200"/>
            <a:ext cx="55562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0" name="Line 36"/>
          <p:cNvSpPr>
            <a:spLocks noChangeShapeType="1"/>
          </p:cNvSpPr>
          <p:nvPr/>
        </p:nvSpPr>
        <p:spPr bwMode="auto">
          <a:xfrm flipH="1" flipV="1">
            <a:off x="4494213" y="5918200"/>
            <a:ext cx="23812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1" name="Line 37"/>
          <p:cNvSpPr>
            <a:spLocks noChangeShapeType="1"/>
          </p:cNvSpPr>
          <p:nvPr/>
        </p:nvSpPr>
        <p:spPr bwMode="auto">
          <a:xfrm>
            <a:off x="4518025" y="5948363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2" name="Line 38"/>
          <p:cNvSpPr>
            <a:spLocks noChangeShapeType="1"/>
          </p:cNvSpPr>
          <p:nvPr/>
        </p:nvSpPr>
        <p:spPr bwMode="auto">
          <a:xfrm flipH="1">
            <a:off x="4494213" y="5948363"/>
            <a:ext cx="2381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3" name="Line 39"/>
          <p:cNvSpPr>
            <a:spLocks noChangeShapeType="1"/>
          </p:cNvSpPr>
          <p:nvPr/>
        </p:nvSpPr>
        <p:spPr bwMode="auto">
          <a:xfrm flipV="1">
            <a:off x="4518025" y="5918200"/>
            <a:ext cx="23813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4" name="Rectangle 40"/>
          <p:cNvSpPr>
            <a:spLocks noChangeArrowheads="1"/>
          </p:cNvSpPr>
          <p:nvPr/>
        </p:nvSpPr>
        <p:spPr bwMode="auto">
          <a:xfrm>
            <a:off x="5051425" y="5948363"/>
            <a:ext cx="57150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5" name="Line 41"/>
          <p:cNvSpPr>
            <a:spLocks noChangeShapeType="1"/>
          </p:cNvSpPr>
          <p:nvPr/>
        </p:nvSpPr>
        <p:spPr bwMode="auto">
          <a:xfrm flipH="1" flipV="1">
            <a:off x="5051425" y="5948363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6" name="Line 42"/>
          <p:cNvSpPr>
            <a:spLocks noChangeShapeType="1"/>
          </p:cNvSpPr>
          <p:nvPr/>
        </p:nvSpPr>
        <p:spPr bwMode="auto">
          <a:xfrm>
            <a:off x="5075238" y="5980113"/>
            <a:ext cx="25400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7" name="Line 43"/>
          <p:cNvSpPr>
            <a:spLocks noChangeShapeType="1"/>
          </p:cNvSpPr>
          <p:nvPr/>
        </p:nvSpPr>
        <p:spPr bwMode="auto">
          <a:xfrm flipH="1">
            <a:off x="5051425" y="5980113"/>
            <a:ext cx="23813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8" name="Line 44"/>
          <p:cNvSpPr>
            <a:spLocks noChangeShapeType="1"/>
          </p:cNvSpPr>
          <p:nvPr/>
        </p:nvSpPr>
        <p:spPr bwMode="auto">
          <a:xfrm flipV="1">
            <a:off x="5075238" y="5948363"/>
            <a:ext cx="25400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9" name="Rectangle 45"/>
          <p:cNvSpPr>
            <a:spLocks noChangeArrowheads="1"/>
          </p:cNvSpPr>
          <p:nvPr/>
        </p:nvSpPr>
        <p:spPr bwMode="auto">
          <a:xfrm>
            <a:off x="5610225" y="5959475"/>
            <a:ext cx="55563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0" name="Line 46"/>
          <p:cNvSpPr>
            <a:spLocks noChangeShapeType="1"/>
          </p:cNvSpPr>
          <p:nvPr/>
        </p:nvSpPr>
        <p:spPr bwMode="auto">
          <a:xfrm flipH="1" flipV="1">
            <a:off x="5610225" y="5959475"/>
            <a:ext cx="23813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1" name="Line 47"/>
          <p:cNvSpPr>
            <a:spLocks noChangeShapeType="1"/>
          </p:cNvSpPr>
          <p:nvPr/>
        </p:nvSpPr>
        <p:spPr bwMode="auto">
          <a:xfrm>
            <a:off x="5634038" y="5989638"/>
            <a:ext cx="2381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2" name="Line 48"/>
          <p:cNvSpPr>
            <a:spLocks noChangeShapeType="1"/>
          </p:cNvSpPr>
          <p:nvPr/>
        </p:nvSpPr>
        <p:spPr bwMode="auto">
          <a:xfrm flipH="1">
            <a:off x="5610225" y="5989638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3" name="Line 49"/>
          <p:cNvSpPr>
            <a:spLocks noChangeShapeType="1"/>
          </p:cNvSpPr>
          <p:nvPr/>
        </p:nvSpPr>
        <p:spPr bwMode="auto">
          <a:xfrm flipV="1">
            <a:off x="5634038" y="5959475"/>
            <a:ext cx="23812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4" name="Rectangle 50"/>
          <p:cNvSpPr>
            <a:spLocks noChangeArrowheads="1"/>
          </p:cNvSpPr>
          <p:nvPr/>
        </p:nvSpPr>
        <p:spPr bwMode="auto">
          <a:xfrm>
            <a:off x="1266825" y="2727325"/>
            <a:ext cx="55563" cy="730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5" name="Rectangle 51"/>
          <p:cNvSpPr>
            <a:spLocks noChangeArrowheads="1"/>
          </p:cNvSpPr>
          <p:nvPr/>
        </p:nvSpPr>
        <p:spPr bwMode="auto">
          <a:xfrm>
            <a:off x="1800225" y="4446588"/>
            <a:ext cx="55563" cy="714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6" name="Rectangle 52"/>
          <p:cNvSpPr>
            <a:spLocks noChangeArrowheads="1"/>
          </p:cNvSpPr>
          <p:nvPr/>
        </p:nvSpPr>
        <p:spPr bwMode="auto">
          <a:xfrm>
            <a:off x="2654300" y="5243513"/>
            <a:ext cx="55563" cy="730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7" name="Rectangle 53"/>
          <p:cNvSpPr>
            <a:spLocks noChangeArrowheads="1"/>
          </p:cNvSpPr>
          <p:nvPr/>
        </p:nvSpPr>
        <p:spPr bwMode="auto">
          <a:xfrm>
            <a:off x="3387725" y="5589588"/>
            <a:ext cx="55563" cy="714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8" name="Line 54"/>
          <p:cNvSpPr>
            <a:spLocks noChangeShapeType="1"/>
          </p:cNvSpPr>
          <p:nvPr/>
        </p:nvSpPr>
        <p:spPr bwMode="auto">
          <a:xfrm flipH="1" flipV="1">
            <a:off x="3387725" y="5589588"/>
            <a:ext cx="23813" cy="3016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9" name="Line 55"/>
          <p:cNvSpPr>
            <a:spLocks noChangeShapeType="1"/>
          </p:cNvSpPr>
          <p:nvPr/>
        </p:nvSpPr>
        <p:spPr bwMode="auto">
          <a:xfrm>
            <a:off x="3411538" y="5619750"/>
            <a:ext cx="23812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0" name="Line 56"/>
          <p:cNvSpPr>
            <a:spLocks noChangeShapeType="1"/>
          </p:cNvSpPr>
          <p:nvPr/>
        </p:nvSpPr>
        <p:spPr bwMode="auto">
          <a:xfrm flipH="1">
            <a:off x="3387725" y="5619750"/>
            <a:ext cx="23813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1" name="Line 57"/>
          <p:cNvSpPr>
            <a:spLocks noChangeShapeType="1"/>
          </p:cNvSpPr>
          <p:nvPr/>
        </p:nvSpPr>
        <p:spPr bwMode="auto">
          <a:xfrm flipV="1">
            <a:off x="3411538" y="5589588"/>
            <a:ext cx="23812" cy="3016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2" name="Rectangle 58"/>
          <p:cNvSpPr>
            <a:spLocks noChangeArrowheads="1"/>
          </p:cNvSpPr>
          <p:nvPr/>
        </p:nvSpPr>
        <p:spPr bwMode="auto">
          <a:xfrm>
            <a:off x="3944938" y="5784850"/>
            <a:ext cx="55562" cy="71438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3" name="Line 59"/>
          <p:cNvSpPr>
            <a:spLocks noChangeShapeType="1"/>
          </p:cNvSpPr>
          <p:nvPr/>
        </p:nvSpPr>
        <p:spPr bwMode="auto">
          <a:xfrm flipH="1" flipV="1">
            <a:off x="3944938" y="5784850"/>
            <a:ext cx="23812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4" name="Line 60"/>
          <p:cNvSpPr>
            <a:spLocks noChangeShapeType="1"/>
          </p:cNvSpPr>
          <p:nvPr/>
        </p:nvSpPr>
        <p:spPr bwMode="auto">
          <a:xfrm>
            <a:off x="3968750" y="5815013"/>
            <a:ext cx="23813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5" name="Line 61"/>
          <p:cNvSpPr>
            <a:spLocks noChangeShapeType="1"/>
          </p:cNvSpPr>
          <p:nvPr/>
        </p:nvSpPr>
        <p:spPr bwMode="auto">
          <a:xfrm flipH="1">
            <a:off x="3944938" y="5815013"/>
            <a:ext cx="23812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6" name="Line 62"/>
          <p:cNvSpPr>
            <a:spLocks noChangeShapeType="1"/>
          </p:cNvSpPr>
          <p:nvPr/>
        </p:nvSpPr>
        <p:spPr bwMode="auto">
          <a:xfrm flipV="1">
            <a:off x="3968750" y="5784850"/>
            <a:ext cx="23813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7" name="Rectangle 63"/>
          <p:cNvSpPr>
            <a:spLocks noChangeArrowheads="1"/>
          </p:cNvSpPr>
          <p:nvPr/>
        </p:nvSpPr>
        <p:spPr bwMode="auto">
          <a:xfrm>
            <a:off x="4494213" y="5876925"/>
            <a:ext cx="55562" cy="71438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8" name="Line 64"/>
          <p:cNvSpPr>
            <a:spLocks noChangeShapeType="1"/>
          </p:cNvSpPr>
          <p:nvPr/>
        </p:nvSpPr>
        <p:spPr bwMode="auto">
          <a:xfrm flipH="1" flipV="1">
            <a:off x="4494213" y="5876925"/>
            <a:ext cx="23812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9" name="Line 65"/>
          <p:cNvSpPr>
            <a:spLocks noChangeShapeType="1"/>
          </p:cNvSpPr>
          <p:nvPr/>
        </p:nvSpPr>
        <p:spPr bwMode="auto">
          <a:xfrm>
            <a:off x="4518025" y="5908675"/>
            <a:ext cx="23813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0" name="Line 66"/>
          <p:cNvSpPr>
            <a:spLocks noChangeShapeType="1"/>
          </p:cNvSpPr>
          <p:nvPr/>
        </p:nvSpPr>
        <p:spPr bwMode="auto">
          <a:xfrm flipH="1">
            <a:off x="4494213" y="5908675"/>
            <a:ext cx="23812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1" name="Line 67"/>
          <p:cNvSpPr>
            <a:spLocks noChangeShapeType="1"/>
          </p:cNvSpPr>
          <p:nvPr/>
        </p:nvSpPr>
        <p:spPr bwMode="auto">
          <a:xfrm flipV="1">
            <a:off x="4518025" y="5876925"/>
            <a:ext cx="23813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2" name="Rectangle 68"/>
          <p:cNvSpPr>
            <a:spLocks noChangeArrowheads="1"/>
          </p:cNvSpPr>
          <p:nvPr/>
        </p:nvSpPr>
        <p:spPr bwMode="auto">
          <a:xfrm>
            <a:off x="5051425" y="5918200"/>
            <a:ext cx="57150" cy="7143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3" name="Line 69"/>
          <p:cNvSpPr>
            <a:spLocks noChangeShapeType="1"/>
          </p:cNvSpPr>
          <p:nvPr/>
        </p:nvSpPr>
        <p:spPr bwMode="auto">
          <a:xfrm flipH="1" flipV="1">
            <a:off x="5051425" y="5918200"/>
            <a:ext cx="23813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4" name="Line 70"/>
          <p:cNvSpPr>
            <a:spLocks noChangeShapeType="1"/>
          </p:cNvSpPr>
          <p:nvPr/>
        </p:nvSpPr>
        <p:spPr bwMode="auto">
          <a:xfrm>
            <a:off x="5075238" y="5948363"/>
            <a:ext cx="25400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5" name="Line 71"/>
          <p:cNvSpPr>
            <a:spLocks noChangeShapeType="1"/>
          </p:cNvSpPr>
          <p:nvPr/>
        </p:nvSpPr>
        <p:spPr bwMode="auto">
          <a:xfrm flipH="1">
            <a:off x="5051425" y="5948363"/>
            <a:ext cx="23813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6" name="Line 72"/>
          <p:cNvSpPr>
            <a:spLocks noChangeShapeType="1"/>
          </p:cNvSpPr>
          <p:nvPr/>
        </p:nvSpPr>
        <p:spPr bwMode="auto">
          <a:xfrm flipV="1">
            <a:off x="5075238" y="5918200"/>
            <a:ext cx="25400" cy="301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7" name="Rectangle 73"/>
          <p:cNvSpPr>
            <a:spLocks noChangeArrowheads="1"/>
          </p:cNvSpPr>
          <p:nvPr/>
        </p:nvSpPr>
        <p:spPr bwMode="auto">
          <a:xfrm>
            <a:off x="5610225" y="5948363"/>
            <a:ext cx="55563" cy="730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8" name="Line 74"/>
          <p:cNvSpPr>
            <a:spLocks noChangeShapeType="1"/>
          </p:cNvSpPr>
          <p:nvPr/>
        </p:nvSpPr>
        <p:spPr bwMode="auto">
          <a:xfrm flipH="1" flipV="1">
            <a:off x="5610225" y="5948363"/>
            <a:ext cx="23813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9" name="Line 75"/>
          <p:cNvSpPr>
            <a:spLocks noChangeShapeType="1"/>
          </p:cNvSpPr>
          <p:nvPr/>
        </p:nvSpPr>
        <p:spPr bwMode="auto">
          <a:xfrm>
            <a:off x="5634038" y="5980113"/>
            <a:ext cx="23812" cy="3016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0" name="Line 76"/>
          <p:cNvSpPr>
            <a:spLocks noChangeShapeType="1"/>
          </p:cNvSpPr>
          <p:nvPr/>
        </p:nvSpPr>
        <p:spPr bwMode="auto">
          <a:xfrm flipH="1">
            <a:off x="5610225" y="5980113"/>
            <a:ext cx="23813" cy="3016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1" name="Line 77"/>
          <p:cNvSpPr>
            <a:spLocks noChangeShapeType="1"/>
          </p:cNvSpPr>
          <p:nvPr/>
        </p:nvSpPr>
        <p:spPr bwMode="auto">
          <a:xfrm flipV="1">
            <a:off x="5634038" y="5948363"/>
            <a:ext cx="23812" cy="317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2" name="Rectangle 78"/>
          <p:cNvSpPr>
            <a:spLocks noGrp="1" noChangeArrowheads="1"/>
          </p:cNvSpPr>
          <p:nvPr>
            <p:ph type="title"/>
          </p:nvPr>
        </p:nvSpPr>
        <p:spPr>
          <a:xfrm>
            <a:off x="611560" y="304800"/>
            <a:ext cx="8136904" cy="1143000"/>
          </a:xfrm>
        </p:spPr>
        <p:txBody>
          <a:bodyPr/>
          <a:lstStyle/>
          <a:p>
            <a:r>
              <a:rPr lang="sr-Cyrl-CS" dirty="0" smtClean="0"/>
              <a:t>Апсолутна биорасположивост</a:t>
            </a:r>
            <a:br>
              <a:rPr lang="sr-Cyrl-CS" dirty="0" smtClean="0"/>
            </a:br>
            <a:r>
              <a:rPr lang="sr-Cyrl-CS" dirty="0" smtClean="0"/>
              <a:t>- израчунавање преко </a:t>
            </a:r>
            <a:r>
              <a:rPr lang="en-US" dirty="0" smtClean="0"/>
              <a:t>AUC </a:t>
            </a:r>
            <a:r>
              <a:rPr lang="sr-Cyrl-CS" dirty="0" smtClean="0"/>
              <a:t>-</a:t>
            </a:r>
            <a:endParaRPr lang="en-US" dirty="0"/>
          </a:p>
        </p:txBody>
      </p:sp>
      <p:sp>
        <p:nvSpPr>
          <p:cNvPr id="149583" name="Line 79"/>
          <p:cNvSpPr>
            <a:spLocks noChangeShapeType="1"/>
          </p:cNvSpPr>
          <p:nvPr/>
        </p:nvSpPr>
        <p:spPr bwMode="auto">
          <a:xfrm flipV="1">
            <a:off x="1176338" y="5929313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4" name="Rectangle 80"/>
          <p:cNvSpPr>
            <a:spLocks noChangeArrowheads="1"/>
          </p:cNvSpPr>
          <p:nvPr/>
        </p:nvSpPr>
        <p:spPr bwMode="auto">
          <a:xfrm>
            <a:off x="2158182" y="4572000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5" name="Rectangle 81"/>
          <p:cNvSpPr>
            <a:spLocks noChangeArrowheads="1"/>
          </p:cNvSpPr>
          <p:nvPr/>
        </p:nvSpPr>
        <p:spPr bwMode="auto">
          <a:xfrm>
            <a:off x="2602682" y="4743450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6876256" y="4797152"/>
            <a:ext cx="1800225" cy="1079500"/>
            <a:chOff x="6156325" y="4149725"/>
            <a:chExt cx="1800225" cy="1079500"/>
          </a:xfrm>
        </p:grpSpPr>
        <p:sp>
          <p:nvSpPr>
            <p:cNvPr id="149512" name="Rectangle 8"/>
            <p:cNvSpPr>
              <a:spLocks noChangeArrowheads="1"/>
            </p:cNvSpPr>
            <p:nvPr/>
          </p:nvSpPr>
          <p:spPr bwMode="auto">
            <a:xfrm>
              <a:off x="6842125" y="4221163"/>
              <a:ext cx="981644" cy="848482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 lIns="79675" tIns="39138" rIns="79675" bIns="39138">
              <a:spAutoFit/>
            </a:bodyPr>
            <a:lstStyle/>
            <a:p>
              <a:pPr defTabSz="804863" eaLnBrk="0" hangingPunct="0"/>
              <a:r>
                <a:rPr kumimoji="0" lang="en-US" sz="2500" b="1" dirty="0">
                  <a:solidFill>
                    <a:srgbClr val="CC3300"/>
                  </a:solidFill>
                  <a:latin typeface="Arial" pitchFamily="34" charset="0"/>
                </a:rPr>
                <a:t>AUC</a:t>
              </a:r>
              <a:r>
                <a:rPr kumimoji="0" lang="en-US" sz="1800" b="1" baseline="-25000" dirty="0">
                  <a:solidFill>
                    <a:srgbClr val="CC3300"/>
                  </a:solidFill>
                  <a:latin typeface="Arial" pitchFamily="34" charset="0"/>
                </a:rPr>
                <a:t>o</a:t>
              </a:r>
              <a:endParaRPr kumimoji="0" lang="sr-Cyrl-CS" sz="1800" b="1" baseline="-25000" dirty="0">
                <a:solidFill>
                  <a:srgbClr val="CC3300"/>
                </a:solidFill>
                <a:latin typeface="Arial" pitchFamily="34" charset="0"/>
              </a:endParaRPr>
            </a:p>
            <a:p>
              <a:pPr defTabSz="804863" eaLnBrk="0" hangingPunct="0"/>
              <a:r>
                <a:rPr kumimoji="0" lang="en-US" sz="2500" b="1" dirty="0">
                  <a:solidFill>
                    <a:srgbClr val="0000FF"/>
                  </a:solidFill>
                  <a:latin typeface="Arial" pitchFamily="34" charset="0"/>
                </a:rPr>
                <a:t>AUC</a:t>
              </a:r>
              <a:r>
                <a:rPr kumimoji="0" lang="en-US" sz="1800" b="1" baseline="-25000" dirty="0">
                  <a:solidFill>
                    <a:srgbClr val="0000FF"/>
                  </a:solidFill>
                  <a:latin typeface="Arial" pitchFamily="34" charset="0"/>
                </a:rPr>
                <a:t>iv</a:t>
              </a:r>
            </a:p>
          </p:txBody>
        </p:sp>
        <p:sp>
          <p:nvSpPr>
            <p:cNvPr id="149586" name="Text Box 82"/>
            <p:cNvSpPr txBox="1">
              <a:spLocks noChangeArrowheads="1"/>
            </p:cNvSpPr>
            <p:nvPr/>
          </p:nvSpPr>
          <p:spPr bwMode="auto">
            <a:xfrm>
              <a:off x="6192838" y="4437063"/>
              <a:ext cx="865187" cy="473075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500" b="1">
                  <a:latin typeface="Arial" pitchFamily="34" charset="0"/>
                </a:rPr>
                <a:t>F =</a:t>
              </a:r>
            </a:p>
          </p:txBody>
        </p:sp>
        <p:sp>
          <p:nvSpPr>
            <p:cNvPr id="149587" name="Line 83"/>
            <p:cNvSpPr>
              <a:spLocks noChangeShapeType="1"/>
            </p:cNvSpPr>
            <p:nvPr/>
          </p:nvSpPr>
          <p:spPr bwMode="auto">
            <a:xfrm>
              <a:off x="6842125" y="4672013"/>
              <a:ext cx="863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9588" name="Rectangle 84"/>
            <p:cNvSpPr>
              <a:spLocks noChangeArrowheads="1"/>
            </p:cNvSpPr>
            <p:nvPr/>
          </p:nvSpPr>
          <p:spPr bwMode="auto">
            <a:xfrm>
              <a:off x="6156325" y="4149725"/>
              <a:ext cx="1800225" cy="1079500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4139952" y="1844824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latin typeface="+mn-lt"/>
              </a:rPr>
              <a:t>1) примењен у различитим дозама</a:t>
            </a:r>
            <a:r>
              <a:rPr lang="en-US" dirty="0" smtClean="0">
                <a:latin typeface="+mn-lt"/>
              </a:rPr>
              <a:t> (D)</a:t>
            </a:r>
            <a:r>
              <a:rPr lang="sr-Cyrl-RS" dirty="0" smtClean="0">
                <a:latin typeface="+mn-lt"/>
              </a:rPr>
              <a:t>: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48064" y="4293096"/>
            <a:ext cx="3995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latin typeface="+mn-lt"/>
              </a:rPr>
              <a:t>2) примењен у истој дози: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6084168" y="2564904"/>
            <a:ext cx="2304256" cy="1079500"/>
            <a:chOff x="5436096" y="2636912"/>
            <a:chExt cx="2304256" cy="1079500"/>
          </a:xfrm>
        </p:grpSpPr>
        <p:sp>
          <p:nvSpPr>
            <p:cNvPr id="89" name="Rectangle 8"/>
            <p:cNvSpPr>
              <a:spLocks noChangeArrowheads="1"/>
            </p:cNvSpPr>
            <p:nvPr/>
          </p:nvSpPr>
          <p:spPr bwMode="auto">
            <a:xfrm>
              <a:off x="6121896" y="2708350"/>
              <a:ext cx="981644" cy="848482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 lIns="79675" tIns="39138" rIns="79675" bIns="39138">
              <a:spAutoFit/>
            </a:bodyPr>
            <a:lstStyle/>
            <a:p>
              <a:pPr defTabSz="804863" eaLnBrk="0" hangingPunct="0"/>
              <a:r>
                <a:rPr kumimoji="0" lang="en-US" sz="2500" b="1" dirty="0">
                  <a:solidFill>
                    <a:srgbClr val="CC3300"/>
                  </a:solidFill>
                  <a:latin typeface="Arial" pitchFamily="34" charset="0"/>
                </a:rPr>
                <a:t>AUC</a:t>
              </a:r>
              <a:r>
                <a:rPr kumimoji="0" lang="en-US" sz="1800" b="1" baseline="-25000" dirty="0">
                  <a:solidFill>
                    <a:srgbClr val="CC3300"/>
                  </a:solidFill>
                  <a:latin typeface="Arial" pitchFamily="34" charset="0"/>
                </a:rPr>
                <a:t>o</a:t>
              </a:r>
              <a:endParaRPr kumimoji="0" lang="sr-Cyrl-CS" sz="1800" b="1" baseline="-25000" dirty="0">
                <a:solidFill>
                  <a:srgbClr val="CC3300"/>
                </a:solidFill>
                <a:latin typeface="Arial" pitchFamily="34" charset="0"/>
              </a:endParaRPr>
            </a:p>
            <a:p>
              <a:pPr defTabSz="804863" eaLnBrk="0" hangingPunct="0"/>
              <a:r>
                <a:rPr kumimoji="0" lang="en-US" sz="2500" b="1" dirty="0">
                  <a:solidFill>
                    <a:srgbClr val="0000FF"/>
                  </a:solidFill>
                  <a:latin typeface="Arial" pitchFamily="34" charset="0"/>
                </a:rPr>
                <a:t>AUC</a:t>
              </a:r>
              <a:r>
                <a:rPr kumimoji="0" lang="en-US" sz="1800" b="1" baseline="-25000" dirty="0">
                  <a:solidFill>
                    <a:srgbClr val="0000FF"/>
                  </a:solidFill>
                  <a:latin typeface="Arial" pitchFamily="34" charset="0"/>
                </a:rPr>
                <a:t>iv</a:t>
              </a:r>
            </a:p>
          </p:txBody>
        </p:sp>
        <p:sp>
          <p:nvSpPr>
            <p:cNvPr id="90" name="Text Box 82"/>
            <p:cNvSpPr txBox="1">
              <a:spLocks noChangeArrowheads="1"/>
            </p:cNvSpPr>
            <p:nvPr/>
          </p:nvSpPr>
          <p:spPr bwMode="auto">
            <a:xfrm>
              <a:off x="5472609" y="2924250"/>
              <a:ext cx="865187" cy="473075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500" b="1">
                  <a:latin typeface="Arial" pitchFamily="34" charset="0"/>
                </a:rPr>
                <a:t>F =</a:t>
              </a:r>
            </a:p>
          </p:txBody>
        </p:sp>
        <p:sp>
          <p:nvSpPr>
            <p:cNvPr id="91" name="Line 83"/>
            <p:cNvSpPr>
              <a:spLocks noChangeShapeType="1"/>
            </p:cNvSpPr>
            <p:nvPr/>
          </p:nvSpPr>
          <p:spPr bwMode="auto">
            <a:xfrm>
              <a:off x="6121896" y="3159200"/>
              <a:ext cx="863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" name="Rectangle 84"/>
            <p:cNvSpPr>
              <a:spLocks noChangeArrowheads="1"/>
            </p:cNvSpPr>
            <p:nvPr/>
          </p:nvSpPr>
          <p:spPr bwMode="auto">
            <a:xfrm>
              <a:off x="5436096" y="2636912"/>
              <a:ext cx="2304256" cy="1079500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8"/>
            <p:cNvSpPr>
              <a:spLocks noChangeArrowheads="1"/>
            </p:cNvSpPr>
            <p:nvPr/>
          </p:nvSpPr>
          <p:spPr bwMode="auto">
            <a:xfrm>
              <a:off x="7128842" y="2708920"/>
              <a:ext cx="519979" cy="848482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 lIns="79675" tIns="39138" rIns="79675" bIns="39138">
              <a:spAutoFit/>
            </a:bodyPr>
            <a:lstStyle/>
            <a:p>
              <a:pPr defTabSz="804863" eaLnBrk="0" hangingPunct="0"/>
              <a:r>
                <a:rPr kumimoji="0" lang="en-US" sz="2500" b="1" dirty="0" smtClean="0">
                  <a:solidFill>
                    <a:srgbClr val="0000FF"/>
                  </a:solidFill>
                  <a:latin typeface="Arial" pitchFamily="34" charset="0"/>
                </a:rPr>
                <a:t>D</a:t>
              </a:r>
              <a:r>
                <a:rPr kumimoji="0" lang="en-US" sz="1800" b="1" baseline="-25000" dirty="0" smtClean="0">
                  <a:solidFill>
                    <a:srgbClr val="0000FF"/>
                  </a:solidFill>
                  <a:latin typeface="Arial" pitchFamily="34" charset="0"/>
                </a:rPr>
                <a:t>iv</a:t>
              </a:r>
              <a:endParaRPr kumimoji="0" lang="sr-Cyrl-CS" sz="1800" b="1" baseline="-25000" dirty="0">
                <a:solidFill>
                  <a:srgbClr val="0000FF"/>
                </a:solidFill>
                <a:latin typeface="Arial" pitchFamily="34" charset="0"/>
              </a:endParaRPr>
            </a:p>
            <a:p>
              <a:pPr defTabSz="804863" eaLnBrk="0" hangingPunct="0"/>
              <a:r>
                <a:rPr kumimoji="0" lang="en-US" sz="2500" b="1" dirty="0" smtClean="0">
                  <a:solidFill>
                    <a:srgbClr val="CC3300"/>
                  </a:solidFill>
                  <a:latin typeface="Arial" pitchFamily="34" charset="0"/>
                </a:rPr>
                <a:t>D</a:t>
              </a:r>
              <a:r>
                <a:rPr kumimoji="0" lang="en-US" sz="1800" b="1" baseline="-25000" dirty="0" smtClean="0">
                  <a:solidFill>
                    <a:srgbClr val="CC3300"/>
                  </a:solidFill>
                  <a:latin typeface="Arial" pitchFamily="34" charset="0"/>
                </a:rPr>
                <a:t>o</a:t>
              </a:r>
              <a:endParaRPr kumimoji="0" lang="en-US" sz="1800" b="1" baseline="-25000" dirty="0">
                <a:latin typeface="Arial" pitchFamily="34" charset="0"/>
              </a:endParaRPr>
            </a:p>
          </p:txBody>
        </p:sp>
        <p:sp>
          <p:nvSpPr>
            <p:cNvPr id="94" name="Line 83"/>
            <p:cNvSpPr>
              <a:spLocks noChangeShapeType="1"/>
            </p:cNvSpPr>
            <p:nvPr/>
          </p:nvSpPr>
          <p:spPr bwMode="auto">
            <a:xfrm flipV="1">
              <a:off x="7164784" y="3140969"/>
              <a:ext cx="4315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938041" y="2924944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/>
                </a:rPr>
                <a:t>x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reeform 25"/>
          <p:cNvSpPr>
            <a:spLocks/>
          </p:cNvSpPr>
          <p:nvPr/>
        </p:nvSpPr>
        <p:spPr bwMode="auto">
          <a:xfrm>
            <a:off x="1266255" y="3861048"/>
            <a:ext cx="3089721" cy="2154436"/>
          </a:xfrm>
          <a:custGeom>
            <a:avLst/>
            <a:gdLst/>
            <a:ahLst/>
            <a:cxnLst>
              <a:cxn ang="0">
                <a:pos x="0" y="882"/>
              </a:cxn>
              <a:cxn ang="0">
                <a:pos x="199" y="360"/>
              </a:cxn>
              <a:cxn ang="0">
                <a:pos x="387" y="94"/>
              </a:cxn>
              <a:cxn ang="0">
                <a:pos x="597" y="0"/>
              </a:cxn>
              <a:cxn ang="0">
                <a:pos x="869" y="106"/>
              </a:cxn>
              <a:cxn ang="0">
                <a:pos x="1046" y="344"/>
              </a:cxn>
              <a:cxn ang="0">
                <a:pos x="1290" y="648"/>
              </a:cxn>
              <a:cxn ang="0">
                <a:pos x="1757" y="824"/>
              </a:cxn>
              <a:cxn ang="0">
                <a:pos x="2103" y="850"/>
              </a:cxn>
              <a:cxn ang="0">
                <a:pos x="2455" y="869"/>
              </a:cxn>
              <a:cxn ang="0">
                <a:pos x="2806" y="876"/>
              </a:cxn>
            </a:cxnLst>
            <a:rect l="0" t="0" r="r" b="b"/>
            <a:pathLst>
              <a:path w="2806" h="882">
                <a:moveTo>
                  <a:pt x="0" y="882"/>
                </a:moveTo>
                <a:lnTo>
                  <a:pt x="199" y="360"/>
                </a:lnTo>
                <a:lnTo>
                  <a:pt x="387" y="94"/>
                </a:lnTo>
                <a:lnTo>
                  <a:pt x="597" y="0"/>
                </a:lnTo>
                <a:lnTo>
                  <a:pt x="869" y="106"/>
                </a:lnTo>
                <a:lnTo>
                  <a:pt x="1046" y="344"/>
                </a:lnTo>
                <a:lnTo>
                  <a:pt x="1290" y="648"/>
                </a:lnTo>
                <a:lnTo>
                  <a:pt x="1757" y="824"/>
                </a:lnTo>
                <a:lnTo>
                  <a:pt x="2103" y="850"/>
                </a:lnTo>
                <a:lnTo>
                  <a:pt x="2455" y="869"/>
                </a:lnTo>
                <a:lnTo>
                  <a:pt x="2806" y="876"/>
                </a:lnTo>
              </a:path>
            </a:pathLst>
          </a:custGeom>
          <a:solidFill>
            <a:schemeClr val="accent6">
              <a:lumMod val="50000"/>
              <a:alpha val="32941"/>
            </a:schemeClr>
          </a:solidFill>
          <a:ln w="15875">
            <a:solidFill>
              <a:srgbClr val="0099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6" name="AutoShape 2"/>
          <p:cNvSpPr>
            <a:spLocks noChangeAspect="1" noChangeArrowheads="1" noTextEdit="1"/>
          </p:cNvSpPr>
          <p:nvPr/>
        </p:nvSpPr>
        <p:spPr bwMode="auto">
          <a:xfrm>
            <a:off x="1403350" y="1341438"/>
            <a:ext cx="638968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 rot="16200000">
            <a:off x="-1193799" y="376872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latin typeface="Arial" pitchFamily="34" charset="0"/>
              </a:rPr>
              <a:t>Концентрација лека у плазми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1741488" y="2278063"/>
            <a:ext cx="1811230" cy="69459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 dirty="0" smtClean="0">
                <a:solidFill>
                  <a:srgbClr val="009900"/>
                </a:solidFill>
                <a:latin typeface="Arial" pitchFamily="34" charset="0"/>
              </a:rPr>
              <a:t>Стандардна</a:t>
            </a:r>
            <a:endParaRPr kumimoji="0" lang="sr-Cyrl-CS" sz="2000" dirty="0">
              <a:solidFill>
                <a:srgbClr val="009900"/>
              </a:solidFill>
              <a:latin typeface="Arial" pitchFamily="34" charset="0"/>
            </a:endParaRPr>
          </a:p>
          <a:p>
            <a:pPr defTabSz="804863" eaLnBrk="0" hangingPunct="0"/>
            <a:r>
              <a:rPr kumimoji="0" lang="sr-Cyrl-CS" sz="2000" dirty="0">
                <a:solidFill>
                  <a:srgbClr val="009900"/>
                </a:solidFill>
                <a:latin typeface="Arial" pitchFamily="34" charset="0"/>
              </a:rPr>
              <a:t>примена лека</a:t>
            </a:r>
            <a:endParaRPr kumimoji="0" lang="en-US" sz="2000" dirty="0">
              <a:solidFill>
                <a:srgbClr val="009900"/>
              </a:solidFill>
              <a:latin typeface="Arial" pitchFamily="34" charset="0"/>
            </a:endParaRP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2968750" y="3933825"/>
            <a:ext cx="1961912" cy="69459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RS" sz="2000" dirty="0" smtClean="0">
                <a:solidFill>
                  <a:srgbClr val="FF3300"/>
                </a:solidFill>
                <a:latin typeface="Arial" pitchFamily="34" charset="0"/>
              </a:rPr>
              <a:t>Не-стандардна</a:t>
            </a:r>
            <a:endParaRPr kumimoji="0" lang="sr-Cyrl-CS" sz="2000" dirty="0">
              <a:solidFill>
                <a:srgbClr val="FF3300"/>
              </a:solidFill>
              <a:latin typeface="Arial" pitchFamily="34" charset="0"/>
            </a:endParaRPr>
          </a:p>
          <a:p>
            <a:pPr algn="ctr" defTabSz="804863" eaLnBrk="0" hangingPunct="0"/>
            <a:r>
              <a:rPr kumimoji="0" lang="sr-Cyrl-CS" sz="2000" dirty="0">
                <a:solidFill>
                  <a:srgbClr val="FF3300"/>
                </a:solidFill>
                <a:latin typeface="Arial" pitchFamily="34" charset="0"/>
              </a:rPr>
              <a:t>примена лека</a:t>
            </a:r>
            <a:endParaRPr kumimoji="0" lang="en-US" sz="2000" dirty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 flipH="1">
            <a:off x="3038475" y="4643438"/>
            <a:ext cx="503238" cy="669925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Line 7"/>
          <p:cNvSpPr>
            <a:spLocks noChangeShapeType="1"/>
          </p:cNvSpPr>
          <p:nvPr/>
        </p:nvSpPr>
        <p:spPr bwMode="auto">
          <a:xfrm flipH="1">
            <a:off x="2051720" y="3059113"/>
            <a:ext cx="299368" cy="801935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1187450" y="6070600"/>
            <a:ext cx="5519738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9514" name="Line 10"/>
          <p:cNvSpPr>
            <a:spLocks noChangeShapeType="1"/>
          </p:cNvSpPr>
          <p:nvPr/>
        </p:nvSpPr>
        <p:spPr bwMode="auto">
          <a:xfrm>
            <a:off x="1179513" y="219233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Line 11"/>
          <p:cNvSpPr>
            <a:spLocks noChangeShapeType="1"/>
          </p:cNvSpPr>
          <p:nvPr/>
        </p:nvSpPr>
        <p:spPr bwMode="auto">
          <a:xfrm>
            <a:off x="1116013" y="60007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>
            <a:off x="1116013" y="54546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>
            <a:off x="1116013" y="49101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8" name="Line 14"/>
          <p:cNvSpPr>
            <a:spLocks noChangeShapeType="1"/>
          </p:cNvSpPr>
          <p:nvPr/>
        </p:nvSpPr>
        <p:spPr bwMode="auto">
          <a:xfrm>
            <a:off x="1116013" y="43640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9" name="Line 15"/>
          <p:cNvSpPr>
            <a:spLocks noChangeShapeType="1"/>
          </p:cNvSpPr>
          <p:nvPr/>
        </p:nvSpPr>
        <p:spPr bwMode="auto">
          <a:xfrm>
            <a:off x="1116013" y="38290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0" name="Line 16"/>
          <p:cNvSpPr>
            <a:spLocks noChangeShapeType="1"/>
          </p:cNvSpPr>
          <p:nvPr/>
        </p:nvSpPr>
        <p:spPr bwMode="auto">
          <a:xfrm>
            <a:off x="1116013" y="32829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1" name="Line 17"/>
          <p:cNvSpPr>
            <a:spLocks noChangeShapeType="1"/>
          </p:cNvSpPr>
          <p:nvPr/>
        </p:nvSpPr>
        <p:spPr bwMode="auto">
          <a:xfrm>
            <a:off x="1116013" y="27384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2" name="Line 18"/>
          <p:cNvSpPr>
            <a:spLocks noChangeShapeType="1"/>
          </p:cNvSpPr>
          <p:nvPr/>
        </p:nvSpPr>
        <p:spPr bwMode="auto">
          <a:xfrm>
            <a:off x="1116013" y="21923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3" name="Line 19"/>
          <p:cNvSpPr>
            <a:spLocks noChangeShapeType="1"/>
          </p:cNvSpPr>
          <p:nvPr/>
        </p:nvSpPr>
        <p:spPr bwMode="auto">
          <a:xfrm>
            <a:off x="1179513" y="600075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4" name="Line 20"/>
          <p:cNvSpPr>
            <a:spLocks noChangeShapeType="1"/>
          </p:cNvSpPr>
          <p:nvPr/>
        </p:nvSpPr>
        <p:spPr bwMode="auto">
          <a:xfrm flipV="1">
            <a:off x="2295525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5" name="Line 21"/>
          <p:cNvSpPr>
            <a:spLocks noChangeShapeType="1"/>
          </p:cNvSpPr>
          <p:nvPr/>
        </p:nvSpPr>
        <p:spPr bwMode="auto">
          <a:xfrm flipV="1">
            <a:off x="3411538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6" name="Line 22"/>
          <p:cNvSpPr>
            <a:spLocks noChangeShapeType="1"/>
          </p:cNvSpPr>
          <p:nvPr/>
        </p:nvSpPr>
        <p:spPr bwMode="auto">
          <a:xfrm flipV="1">
            <a:off x="4518025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 flipV="1">
            <a:off x="5634038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8" name="Line 24"/>
          <p:cNvSpPr>
            <a:spLocks noChangeShapeType="1"/>
          </p:cNvSpPr>
          <p:nvPr/>
        </p:nvSpPr>
        <p:spPr bwMode="auto">
          <a:xfrm flipV="1">
            <a:off x="6748463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9" name="Freeform 25"/>
          <p:cNvSpPr>
            <a:spLocks/>
          </p:cNvSpPr>
          <p:nvPr/>
        </p:nvSpPr>
        <p:spPr bwMode="auto">
          <a:xfrm>
            <a:off x="1269603" y="4606925"/>
            <a:ext cx="4454525" cy="1400175"/>
          </a:xfrm>
          <a:custGeom>
            <a:avLst/>
            <a:gdLst/>
            <a:ahLst/>
            <a:cxnLst>
              <a:cxn ang="0">
                <a:pos x="0" y="882"/>
              </a:cxn>
              <a:cxn ang="0">
                <a:pos x="199" y="360"/>
              </a:cxn>
              <a:cxn ang="0">
                <a:pos x="387" y="94"/>
              </a:cxn>
              <a:cxn ang="0">
                <a:pos x="597" y="0"/>
              </a:cxn>
              <a:cxn ang="0">
                <a:pos x="869" y="106"/>
              </a:cxn>
              <a:cxn ang="0">
                <a:pos x="1046" y="344"/>
              </a:cxn>
              <a:cxn ang="0">
                <a:pos x="1290" y="648"/>
              </a:cxn>
              <a:cxn ang="0">
                <a:pos x="1757" y="824"/>
              </a:cxn>
              <a:cxn ang="0">
                <a:pos x="2103" y="850"/>
              </a:cxn>
              <a:cxn ang="0">
                <a:pos x="2455" y="869"/>
              </a:cxn>
              <a:cxn ang="0">
                <a:pos x="2806" y="876"/>
              </a:cxn>
            </a:cxnLst>
            <a:rect l="0" t="0" r="r" b="b"/>
            <a:pathLst>
              <a:path w="2806" h="882">
                <a:moveTo>
                  <a:pt x="0" y="882"/>
                </a:moveTo>
                <a:lnTo>
                  <a:pt x="199" y="360"/>
                </a:lnTo>
                <a:lnTo>
                  <a:pt x="387" y="94"/>
                </a:lnTo>
                <a:lnTo>
                  <a:pt x="597" y="0"/>
                </a:lnTo>
                <a:lnTo>
                  <a:pt x="869" y="106"/>
                </a:lnTo>
                <a:lnTo>
                  <a:pt x="1046" y="344"/>
                </a:lnTo>
                <a:lnTo>
                  <a:pt x="1290" y="648"/>
                </a:lnTo>
                <a:lnTo>
                  <a:pt x="1757" y="824"/>
                </a:lnTo>
                <a:lnTo>
                  <a:pt x="2103" y="850"/>
                </a:lnTo>
                <a:lnTo>
                  <a:pt x="2455" y="869"/>
                </a:lnTo>
                <a:lnTo>
                  <a:pt x="2806" y="876"/>
                </a:lnTo>
              </a:path>
            </a:pathLst>
          </a:custGeom>
          <a:solidFill>
            <a:srgbClr val="FF3300">
              <a:alpha val="32941"/>
            </a:srgbClr>
          </a:solidFill>
          <a:ln w="15875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1" name="Line 37"/>
          <p:cNvSpPr>
            <a:spLocks noChangeShapeType="1"/>
          </p:cNvSpPr>
          <p:nvPr/>
        </p:nvSpPr>
        <p:spPr bwMode="auto">
          <a:xfrm>
            <a:off x="4518025" y="5948363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2" name="Line 38"/>
          <p:cNvSpPr>
            <a:spLocks noChangeShapeType="1"/>
          </p:cNvSpPr>
          <p:nvPr/>
        </p:nvSpPr>
        <p:spPr bwMode="auto">
          <a:xfrm flipH="1">
            <a:off x="4494213" y="5948363"/>
            <a:ext cx="2381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6" name="Line 42"/>
          <p:cNvSpPr>
            <a:spLocks noChangeShapeType="1"/>
          </p:cNvSpPr>
          <p:nvPr/>
        </p:nvSpPr>
        <p:spPr bwMode="auto">
          <a:xfrm>
            <a:off x="5075238" y="5980113"/>
            <a:ext cx="25400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7" name="Line 43"/>
          <p:cNvSpPr>
            <a:spLocks noChangeShapeType="1"/>
          </p:cNvSpPr>
          <p:nvPr/>
        </p:nvSpPr>
        <p:spPr bwMode="auto">
          <a:xfrm flipH="1">
            <a:off x="5051425" y="5980113"/>
            <a:ext cx="23813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2" name="Rectangle 78"/>
          <p:cNvSpPr>
            <a:spLocks noGrp="1" noChangeArrowheads="1"/>
          </p:cNvSpPr>
          <p:nvPr>
            <p:ph type="title"/>
          </p:nvPr>
        </p:nvSpPr>
        <p:spPr>
          <a:xfrm>
            <a:off x="611560" y="304800"/>
            <a:ext cx="8136904" cy="1143000"/>
          </a:xfrm>
        </p:spPr>
        <p:txBody>
          <a:bodyPr/>
          <a:lstStyle/>
          <a:p>
            <a:r>
              <a:rPr lang="sr-Cyrl-CS" dirty="0" smtClean="0"/>
              <a:t>Релативна биорасположивост</a:t>
            </a:r>
            <a:br>
              <a:rPr lang="sr-Cyrl-CS" dirty="0" smtClean="0"/>
            </a:br>
            <a:r>
              <a:rPr lang="sr-Cyrl-CS" dirty="0" smtClean="0"/>
              <a:t>- израчунавање преко </a:t>
            </a:r>
            <a:r>
              <a:rPr lang="en-US" dirty="0" smtClean="0"/>
              <a:t>AUC </a:t>
            </a:r>
            <a:r>
              <a:rPr lang="sr-Cyrl-CS" dirty="0" smtClean="0"/>
              <a:t>-</a:t>
            </a:r>
            <a:endParaRPr lang="en-US" dirty="0"/>
          </a:p>
        </p:txBody>
      </p:sp>
      <p:sp>
        <p:nvSpPr>
          <p:cNvPr id="149583" name="Line 79"/>
          <p:cNvSpPr>
            <a:spLocks noChangeShapeType="1"/>
          </p:cNvSpPr>
          <p:nvPr/>
        </p:nvSpPr>
        <p:spPr bwMode="auto">
          <a:xfrm flipV="1">
            <a:off x="1176338" y="5929313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95"/>
          <p:cNvGrpSpPr/>
          <p:nvPr/>
        </p:nvGrpSpPr>
        <p:grpSpPr>
          <a:xfrm>
            <a:off x="4644008" y="2348880"/>
            <a:ext cx="2304256" cy="1079500"/>
            <a:chOff x="5436096" y="2636912"/>
            <a:chExt cx="2304256" cy="1079500"/>
          </a:xfrm>
        </p:grpSpPr>
        <p:sp>
          <p:nvSpPr>
            <p:cNvPr id="89" name="Rectangle 8"/>
            <p:cNvSpPr>
              <a:spLocks noChangeArrowheads="1"/>
            </p:cNvSpPr>
            <p:nvPr/>
          </p:nvSpPr>
          <p:spPr bwMode="auto">
            <a:xfrm>
              <a:off x="6121896" y="2708350"/>
              <a:ext cx="938363" cy="848482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 lIns="79675" tIns="39138" rIns="79675" bIns="39138">
              <a:spAutoFit/>
            </a:bodyPr>
            <a:lstStyle/>
            <a:p>
              <a:pPr defTabSz="804863" eaLnBrk="0" hangingPunct="0"/>
              <a:r>
                <a:rPr kumimoji="0" lang="en-US" sz="2500" b="1" dirty="0" smtClean="0">
                  <a:solidFill>
                    <a:srgbClr val="CC3300"/>
                  </a:solidFill>
                  <a:latin typeface="Arial" pitchFamily="34" charset="0"/>
                </a:rPr>
                <a:t>AUC</a:t>
              </a:r>
              <a:r>
                <a:rPr kumimoji="0" lang="sr-Cyrl-RS" sz="1800" b="1" baseline="-25000" dirty="0" smtClean="0">
                  <a:solidFill>
                    <a:srgbClr val="CC3300"/>
                  </a:solidFill>
                  <a:latin typeface="Arial" pitchFamily="34" charset="0"/>
                </a:rPr>
                <a:t>1</a:t>
              </a:r>
              <a:endParaRPr kumimoji="0" lang="sr-Cyrl-CS" sz="1800" b="1" baseline="-25000" dirty="0">
                <a:solidFill>
                  <a:srgbClr val="CC3300"/>
                </a:solidFill>
                <a:latin typeface="Arial" pitchFamily="34" charset="0"/>
              </a:endParaRPr>
            </a:p>
            <a:p>
              <a:pPr defTabSz="804863" eaLnBrk="0" hangingPunct="0"/>
              <a:r>
                <a:rPr kumimoji="0" lang="en-US" sz="2500" b="1" dirty="0" smtClean="0">
                  <a:solidFill>
                    <a:srgbClr val="009900"/>
                  </a:solidFill>
                  <a:latin typeface="Arial" pitchFamily="34" charset="0"/>
                </a:rPr>
                <a:t>AUC</a:t>
              </a:r>
              <a:r>
                <a:rPr kumimoji="0" lang="sr-Cyrl-RS" sz="1800" b="1" baseline="-25000" dirty="0" smtClean="0">
                  <a:solidFill>
                    <a:srgbClr val="009900"/>
                  </a:solidFill>
                  <a:latin typeface="Arial" pitchFamily="34" charset="0"/>
                </a:rPr>
                <a:t>2</a:t>
              </a:r>
              <a:endParaRPr kumimoji="0" lang="en-US" sz="1800" b="1" baseline="-25000" dirty="0">
                <a:solidFill>
                  <a:srgbClr val="009900"/>
                </a:solidFill>
                <a:latin typeface="Arial" pitchFamily="34" charset="0"/>
              </a:endParaRPr>
            </a:p>
          </p:txBody>
        </p:sp>
        <p:sp>
          <p:nvSpPr>
            <p:cNvPr id="90" name="Text Box 82"/>
            <p:cNvSpPr txBox="1">
              <a:spLocks noChangeArrowheads="1"/>
            </p:cNvSpPr>
            <p:nvPr/>
          </p:nvSpPr>
          <p:spPr bwMode="auto">
            <a:xfrm>
              <a:off x="5472609" y="2924250"/>
              <a:ext cx="865187" cy="473075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500" b="1">
                  <a:latin typeface="Arial" pitchFamily="34" charset="0"/>
                </a:rPr>
                <a:t>F =</a:t>
              </a:r>
            </a:p>
          </p:txBody>
        </p:sp>
        <p:sp>
          <p:nvSpPr>
            <p:cNvPr id="91" name="Line 83"/>
            <p:cNvSpPr>
              <a:spLocks noChangeShapeType="1"/>
            </p:cNvSpPr>
            <p:nvPr/>
          </p:nvSpPr>
          <p:spPr bwMode="auto">
            <a:xfrm>
              <a:off x="6121896" y="3159200"/>
              <a:ext cx="863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" name="Rectangle 84"/>
            <p:cNvSpPr>
              <a:spLocks noChangeArrowheads="1"/>
            </p:cNvSpPr>
            <p:nvPr/>
          </p:nvSpPr>
          <p:spPr bwMode="auto">
            <a:xfrm>
              <a:off x="5436096" y="2636912"/>
              <a:ext cx="2304256" cy="1079500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8"/>
            <p:cNvSpPr>
              <a:spLocks noChangeArrowheads="1"/>
            </p:cNvSpPr>
            <p:nvPr/>
          </p:nvSpPr>
          <p:spPr bwMode="auto">
            <a:xfrm>
              <a:off x="7128842" y="2708920"/>
              <a:ext cx="486316" cy="848482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 lIns="79675" tIns="39138" rIns="79675" bIns="39138">
              <a:spAutoFit/>
            </a:bodyPr>
            <a:lstStyle/>
            <a:p>
              <a:pPr defTabSz="804863" eaLnBrk="0" hangingPunct="0"/>
              <a:r>
                <a:rPr kumimoji="0" lang="en-US" sz="2500" b="1" dirty="0" smtClean="0">
                  <a:solidFill>
                    <a:srgbClr val="009900"/>
                  </a:solidFill>
                  <a:latin typeface="Arial" pitchFamily="34" charset="0"/>
                </a:rPr>
                <a:t>D</a:t>
              </a:r>
              <a:r>
                <a:rPr kumimoji="0" lang="sr-Cyrl-RS" sz="1800" b="1" baseline="-25000" dirty="0" smtClean="0">
                  <a:solidFill>
                    <a:srgbClr val="009900"/>
                  </a:solidFill>
                  <a:latin typeface="Arial" pitchFamily="34" charset="0"/>
                </a:rPr>
                <a:t>2</a:t>
              </a:r>
              <a:endParaRPr kumimoji="0" lang="sr-Cyrl-CS" sz="1800" b="1" baseline="-25000" dirty="0">
                <a:solidFill>
                  <a:srgbClr val="009900"/>
                </a:solidFill>
                <a:latin typeface="Arial" pitchFamily="34" charset="0"/>
              </a:endParaRPr>
            </a:p>
            <a:p>
              <a:pPr defTabSz="804863" eaLnBrk="0" hangingPunct="0"/>
              <a:r>
                <a:rPr kumimoji="0" lang="en-US" sz="2500" b="1" dirty="0" smtClean="0">
                  <a:solidFill>
                    <a:srgbClr val="CC3300"/>
                  </a:solidFill>
                  <a:latin typeface="Arial" pitchFamily="34" charset="0"/>
                </a:rPr>
                <a:t>D</a:t>
              </a:r>
              <a:r>
                <a:rPr kumimoji="0" lang="sr-Cyrl-RS" sz="1800" b="1" baseline="-25000" dirty="0" smtClean="0">
                  <a:solidFill>
                    <a:srgbClr val="CC3300"/>
                  </a:solidFill>
                  <a:latin typeface="Arial" pitchFamily="34" charset="0"/>
                </a:rPr>
                <a:t>1</a:t>
              </a:r>
              <a:endParaRPr kumimoji="0" lang="en-US" sz="1800" b="1" baseline="-25000" dirty="0">
                <a:latin typeface="Arial" pitchFamily="34" charset="0"/>
              </a:endParaRPr>
            </a:p>
          </p:txBody>
        </p:sp>
        <p:sp>
          <p:nvSpPr>
            <p:cNvPr id="94" name="Line 83"/>
            <p:cNvSpPr>
              <a:spLocks noChangeShapeType="1"/>
            </p:cNvSpPr>
            <p:nvPr/>
          </p:nvSpPr>
          <p:spPr bwMode="auto">
            <a:xfrm flipV="1">
              <a:off x="7164784" y="3140969"/>
              <a:ext cx="4315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938041" y="2924944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/>
                </a:rPr>
                <a:t>x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Line 2"/>
          <p:cNvSpPr>
            <a:spLocks noChangeShapeType="1"/>
          </p:cNvSpPr>
          <p:nvPr/>
        </p:nvSpPr>
        <p:spPr bwMode="auto">
          <a:xfrm>
            <a:off x="3682356" y="3656013"/>
            <a:ext cx="2736850" cy="1933575"/>
          </a:xfrm>
          <a:prstGeom prst="line">
            <a:avLst/>
          </a:prstGeom>
          <a:noFill/>
          <a:ln w="28575">
            <a:solidFill>
              <a:srgbClr val="3366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2415531" y="4581525"/>
            <a:ext cx="0" cy="129540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 flipV="1">
            <a:off x="1585268" y="4067175"/>
            <a:ext cx="266382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582" name="Line 6"/>
          <p:cNvSpPr>
            <a:spLocks noChangeShapeType="1"/>
          </p:cNvSpPr>
          <p:nvPr/>
        </p:nvSpPr>
        <p:spPr bwMode="auto">
          <a:xfrm>
            <a:off x="2937818" y="3716338"/>
            <a:ext cx="0" cy="2117725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583" name="Line 7"/>
          <p:cNvSpPr>
            <a:spLocks noChangeShapeType="1"/>
          </p:cNvSpPr>
          <p:nvPr/>
        </p:nvSpPr>
        <p:spPr bwMode="auto">
          <a:xfrm>
            <a:off x="3566468" y="3573463"/>
            <a:ext cx="0" cy="2274887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584" name="Line 8"/>
          <p:cNvSpPr>
            <a:spLocks noChangeShapeType="1"/>
          </p:cNvSpPr>
          <p:nvPr/>
        </p:nvSpPr>
        <p:spPr bwMode="auto">
          <a:xfrm flipH="1">
            <a:off x="4230043" y="4076700"/>
            <a:ext cx="0" cy="1738313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585" name="Rectangle 9"/>
          <p:cNvSpPr>
            <a:spLocks noChangeArrowheads="1"/>
          </p:cNvSpPr>
          <p:nvPr/>
        </p:nvSpPr>
        <p:spPr bwMode="auto">
          <a:xfrm rot="16200000">
            <a:off x="-1169044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latin typeface="Arial" pitchFamily="34" charset="0"/>
              </a:rPr>
              <a:t>Концентрација лека у плазми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1691631" y="6213475"/>
            <a:ext cx="5014912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52587" name="Line 11"/>
          <p:cNvSpPr>
            <a:spLocks noChangeShapeType="1"/>
          </p:cNvSpPr>
          <p:nvPr/>
        </p:nvSpPr>
        <p:spPr bwMode="auto">
          <a:xfrm>
            <a:off x="1659881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88" name="Line 12"/>
          <p:cNvSpPr>
            <a:spLocks noChangeShapeType="1"/>
          </p:cNvSpPr>
          <p:nvPr/>
        </p:nvSpPr>
        <p:spPr bwMode="auto">
          <a:xfrm>
            <a:off x="1659881" y="5842000"/>
            <a:ext cx="5191125" cy="0"/>
          </a:xfrm>
          <a:prstGeom prst="line">
            <a:avLst/>
          </a:prstGeom>
          <a:noFill/>
          <a:ln w="23876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89" name="Rectangle 13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sr-Cyrl-CS" sz="4000" dirty="0"/>
              <a:t>Површина испод криве (AUC)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3600" dirty="0" smtClean="0"/>
              <a:t>-</a:t>
            </a:r>
            <a:r>
              <a:rPr lang="sr-Cyrl-CS" sz="3600" dirty="0" smtClean="0"/>
              <a:t>израчунавање по трапезоидном моделу-</a:t>
            </a:r>
            <a:endParaRPr lang="en-US" sz="3600" dirty="0"/>
          </a:p>
        </p:txBody>
      </p:sp>
      <p:sp>
        <p:nvSpPr>
          <p:cNvPr id="152591" name="Rectangle 15"/>
          <p:cNvSpPr>
            <a:spLocks noChangeArrowheads="1"/>
          </p:cNvSpPr>
          <p:nvPr/>
        </p:nvSpPr>
        <p:spPr bwMode="auto">
          <a:xfrm>
            <a:off x="2386956" y="4581525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2" name="Rectangle 16"/>
          <p:cNvSpPr>
            <a:spLocks noChangeArrowheads="1"/>
          </p:cNvSpPr>
          <p:nvPr/>
        </p:nvSpPr>
        <p:spPr bwMode="auto">
          <a:xfrm>
            <a:off x="2890193" y="3716338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3" name="Rectangle 17"/>
          <p:cNvSpPr>
            <a:spLocks noChangeArrowheads="1"/>
          </p:cNvSpPr>
          <p:nvPr/>
        </p:nvSpPr>
        <p:spPr bwMode="auto">
          <a:xfrm>
            <a:off x="3537893" y="3573463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4211960" y="4005064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5" name="Rectangle 19"/>
          <p:cNvSpPr>
            <a:spLocks noChangeArrowheads="1"/>
          </p:cNvSpPr>
          <p:nvPr/>
        </p:nvSpPr>
        <p:spPr bwMode="auto">
          <a:xfrm>
            <a:off x="4834881" y="4437063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6" name="Rectangle 20"/>
          <p:cNvSpPr>
            <a:spLocks noChangeArrowheads="1"/>
          </p:cNvSpPr>
          <p:nvPr/>
        </p:nvSpPr>
        <p:spPr bwMode="auto">
          <a:xfrm>
            <a:off x="5449243" y="4897438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605" name="Text Box 29"/>
          <p:cNvSpPr txBox="1">
            <a:spLocks noChangeArrowheads="1"/>
          </p:cNvSpPr>
          <p:nvPr/>
        </p:nvSpPr>
        <p:spPr bwMode="auto">
          <a:xfrm>
            <a:off x="2313931" y="5876925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t</a:t>
            </a:r>
            <a:r>
              <a:rPr lang="en-US" sz="2000" baseline="-25000" dirty="0" smtClean="0">
                <a:latin typeface="+mj-lt"/>
              </a:rPr>
              <a:t>2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152606" name="Text Box 30"/>
          <p:cNvSpPr txBox="1">
            <a:spLocks noChangeArrowheads="1"/>
          </p:cNvSpPr>
          <p:nvPr/>
        </p:nvSpPr>
        <p:spPr bwMode="auto">
          <a:xfrm>
            <a:off x="2771131" y="5876925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t</a:t>
            </a:r>
            <a:r>
              <a:rPr lang="en-US" sz="2000" baseline="-25000" dirty="0" smtClean="0">
                <a:latin typeface="+mj-lt"/>
              </a:rPr>
              <a:t>3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152608" name="Line 32"/>
          <p:cNvSpPr>
            <a:spLocks noChangeShapeType="1"/>
          </p:cNvSpPr>
          <p:nvPr/>
        </p:nvSpPr>
        <p:spPr bwMode="auto">
          <a:xfrm>
            <a:off x="1594793" y="3789363"/>
            <a:ext cx="12954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09" name="Line 33"/>
          <p:cNvSpPr>
            <a:spLocks noChangeShapeType="1"/>
          </p:cNvSpPr>
          <p:nvPr/>
        </p:nvSpPr>
        <p:spPr bwMode="auto">
          <a:xfrm>
            <a:off x="1666231" y="3573463"/>
            <a:ext cx="1871662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11" name="Line 35"/>
          <p:cNvSpPr>
            <a:spLocks noChangeShapeType="1"/>
          </p:cNvSpPr>
          <p:nvPr/>
        </p:nvSpPr>
        <p:spPr bwMode="auto">
          <a:xfrm>
            <a:off x="1594793" y="5373688"/>
            <a:ext cx="4502150" cy="52387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12" name="Line 36"/>
          <p:cNvSpPr>
            <a:spLocks noChangeShapeType="1"/>
          </p:cNvSpPr>
          <p:nvPr/>
        </p:nvSpPr>
        <p:spPr bwMode="auto">
          <a:xfrm>
            <a:off x="1594793" y="4498975"/>
            <a:ext cx="3240088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14" name="Text Box 38"/>
          <p:cNvSpPr txBox="1">
            <a:spLocks noChangeArrowheads="1"/>
          </p:cNvSpPr>
          <p:nvPr/>
        </p:nvSpPr>
        <p:spPr bwMode="auto">
          <a:xfrm>
            <a:off x="5220072" y="5876925"/>
            <a:ext cx="5760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t</a:t>
            </a:r>
            <a:r>
              <a:rPr lang="en-US" sz="2000" baseline="-25000" dirty="0" smtClean="0">
                <a:latin typeface="+mj-lt"/>
              </a:rPr>
              <a:t>n-2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152615" name="Text Box 39"/>
          <p:cNvSpPr txBox="1">
            <a:spLocks noChangeArrowheads="1"/>
          </p:cNvSpPr>
          <p:nvPr/>
        </p:nvSpPr>
        <p:spPr bwMode="auto">
          <a:xfrm>
            <a:off x="1882354" y="1916832"/>
            <a:ext cx="6948264" cy="89255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b="1" dirty="0" smtClean="0">
                <a:latin typeface="+mn-lt"/>
              </a:rPr>
              <a:t>AUC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sr-Cyrl-RS" sz="2600" dirty="0" smtClean="0">
                <a:latin typeface="+mn-lt"/>
              </a:rPr>
              <a:t>=</a:t>
            </a:r>
            <a:r>
              <a:rPr lang="en-US" sz="2600" dirty="0" smtClean="0">
                <a:latin typeface="+mn-lt"/>
              </a:rPr>
              <a:t> </a:t>
            </a:r>
            <a:r>
              <a:rPr lang="sr-Cyrl-RS" sz="2600" b="1" dirty="0" smtClean="0">
                <a:solidFill>
                  <a:srgbClr val="0000FF"/>
                </a:solidFill>
                <a:latin typeface="+mn-lt"/>
              </a:rPr>
              <a:t>½(</a:t>
            </a:r>
            <a:r>
              <a:rPr lang="en-US" sz="2600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sz="2600" b="1" baseline="-25000" dirty="0" smtClean="0">
                <a:solidFill>
                  <a:srgbClr val="0000FF"/>
                </a:solidFill>
                <a:latin typeface="+mn-lt"/>
              </a:rPr>
              <a:t>1</a:t>
            </a:r>
            <a:r>
              <a:rPr lang="en-US" sz="2600" b="1" dirty="0" smtClean="0">
                <a:solidFill>
                  <a:srgbClr val="0000FF"/>
                </a:solidFill>
                <a:latin typeface="+mn-lt"/>
              </a:rPr>
              <a:t>+C</a:t>
            </a:r>
            <a:r>
              <a:rPr lang="en-US" sz="2600" b="1" baseline="-25000" dirty="0" smtClean="0">
                <a:solidFill>
                  <a:srgbClr val="0000FF"/>
                </a:solidFill>
                <a:latin typeface="+mn-lt"/>
              </a:rPr>
              <a:t>2</a:t>
            </a:r>
            <a:r>
              <a:rPr lang="en-US" sz="2600" b="1" dirty="0" smtClean="0">
                <a:solidFill>
                  <a:srgbClr val="0000FF"/>
                </a:solidFill>
                <a:latin typeface="+mn-lt"/>
              </a:rPr>
              <a:t>)(t</a:t>
            </a:r>
            <a:r>
              <a:rPr lang="en-US" sz="2600" b="1" baseline="-25000" dirty="0" smtClean="0">
                <a:solidFill>
                  <a:srgbClr val="0000FF"/>
                </a:solidFill>
                <a:latin typeface="+mn-lt"/>
              </a:rPr>
              <a:t>2</a:t>
            </a:r>
            <a:r>
              <a:rPr lang="en-US" sz="2600" b="1" dirty="0" smtClean="0">
                <a:solidFill>
                  <a:srgbClr val="0000FF"/>
                </a:solidFill>
                <a:latin typeface="+mn-lt"/>
              </a:rPr>
              <a:t>-t</a:t>
            </a:r>
            <a:r>
              <a:rPr lang="en-US" sz="2600" b="1" baseline="-25000" dirty="0" smtClean="0">
                <a:solidFill>
                  <a:srgbClr val="0000FF"/>
                </a:solidFill>
                <a:latin typeface="+mn-lt"/>
              </a:rPr>
              <a:t>1</a:t>
            </a:r>
            <a:r>
              <a:rPr lang="en-US" sz="2600" b="1" dirty="0" smtClean="0">
                <a:solidFill>
                  <a:srgbClr val="0000FF"/>
                </a:solidFill>
                <a:latin typeface="+mn-lt"/>
              </a:rPr>
              <a:t>) </a:t>
            </a:r>
            <a:r>
              <a:rPr lang="en-US" sz="2600" dirty="0" smtClean="0">
                <a:latin typeface="+mn-lt"/>
              </a:rPr>
              <a:t>+</a:t>
            </a:r>
            <a:r>
              <a:rPr lang="sr-Cyrl-RS" sz="2600" dirty="0" smtClean="0">
                <a:latin typeface="+mn-lt"/>
              </a:rPr>
              <a:t> </a:t>
            </a:r>
            <a:r>
              <a:rPr lang="sr-Cyrl-RS" sz="2600" b="1" dirty="0" smtClean="0">
                <a:solidFill>
                  <a:srgbClr val="00B050"/>
                </a:solidFill>
                <a:latin typeface="+mn-lt"/>
              </a:rPr>
              <a:t>½(</a:t>
            </a:r>
            <a:r>
              <a:rPr lang="en-US" sz="2600" b="1" dirty="0" smtClean="0">
                <a:solidFill>
                  <a:srgbClr val="00B050"/>
                </a:solidFill>
                <a:latin typeface="+mn-lt"/>
              </a:rPr>
              <a:t>C</a:t>
            </a:r>
            <a:r>
              <a:rPr lang="en-US" sz="2600" b="1" baseline="-25000" dirty="0" smtClean="0">
                <a:solidFill>
                  <a:srgbClr val="00B050"/>
                </a:solidFill>
                <a:latin typeface="+mn-lt"/>
              </a:rPr>
              <a:t>2</a:t>
            </a:r>
            <a:r>
              <a:rPr lang="en-US" sz="2600" b="1" dirty="0" smtClean="0">
                <a:solidFill>
                  <a:srgbClr val="00B050"/>
                </a:solidFill>
                <a:latin typeface="+mn-lt"/>
              </a:rPr>
              <a:t>+C</a:t>
            </a:r>
            <a:r>
              <a:rPr lang="en-US" sz="2600" b="1" baseline="-25000" dirty="0" smtClean="0">
                <a:solidFill>
                  <a:srgbClr val="00B050"/>
                </a:solidFill>
                <a:latin typeface="+mn-lt"/>
              </a:rPr>
              <a:t>3</a:t>
            </a:r>
            <a:r>
              <a:rPr lang="en-US" sz="2600" b="1" dirty="0" smtClean="0">
                <a:solidFill>
                  <a:srgbClr val="00B050"/>
                </a:solidFill>
                <a:latin typeface="+mn-lt"/>
              </a:rPr>
              <a:t>)(t</a:t>
            </a:r>
            <a:r>
              <a:rPr lang="en-US" sz="2600" b="1" baseline="-25000" dirty="0" smtClean="0">
                <a:solidFill>
                  <a:srgbClr val="00B050"/>
                </a:solidFill>
                <a:latin typeface="+mn-lt"/>
              </a:rPr>
              <a:t>3</a:t>
            </a:r>
            <a:r>
              <a:rPr lang="en-US" sz="2600" b="1" dirty="0" smtClean="0">
                <a:solidFill>
                  <a:srgbClr val="00B050"/>
                </a:solidFill>
                <a:latin typeface="+mn-lt"/>
              </a:rPr>
              <a:t>-t</a:t>
            </a:r>
            <a:r>
              <a:rPr lang="en-US" sz="2600" b="1" baseline="-25000" dirty="0" smtClean="0">
                <a:solidFill>
                  <a:srgbClr val="00B050"/>
                </a:solidFill>
                <a:latin typeface="+mn-lt"/>
              </a:rPr>
              <a:t>2</a:t>
            </a:r>
            <a:r>
              <a:rPr lang="en-US" sz="2600" b="1" dirty="0" smtClean="0">
                <a:solidFill>
                  <a:srgbClr val="00B050"/>
                </a:solidFill>
                <a:latin typeface="+mn-lt"/>
              </a:rPr>
              <a:t>) </a:t>
            </a:r>
            <a:r>
              <a:rPr lang="en-US" sz="2600" dirty="0" smtClean="0">
                <a:latin typeface="+mn-lt"/>
              </a:rPr>
              <a:t>+ </a:t>
            </a:r>
            <a:r>
              <a:rPr lang="sr-Cyrl-RS" sz="2600" b="1" dirty="0" smtClean="0">
                <a:solidFill>
                  <a:srgbClr val="7030A0"/>
                </a:solidFill>
                <a:latin typeface="+mn-lt"/>
              </a:rPr>
              <a:t>½(</a:t>
            </a:r>
            <a:r>
              <a:rPr lang="en-US" sz="2600" b="1" dirty="0" smtClean="0">
                <a:solidFill>
                  <a:srgbClr val="7030A0"/>
                </a:solidFill>
                <a:latin typeface="+mn-lt"/>
              </a:rPr>
              <a:t>C</a:t>
            </a:r>
            <a:r>
              <a:rPr lang="en-US" sz="2600" b="1" baseline="-25000" dirty="0" smtClean="0">
                <a:solidFill>
                  <a:srgbClr val="7030A0"/>
                </a:solidFill>
                <a:latin typeface="+mn-lt"/>
              </a:rPr>
              <a:t>n-2</a:t>
            </a:r>
            <a:r>
              <a:rPr lang="en-US" sz="2600" b="1" dirty="0" smtClean="0">
                <a:solidFill>
                  <a:srgbClr val="7030A0"/>
                </a:solidFill>
                <a:latin typeface="+mn-lt"/>
              </a:rPr>
              <a:t>+C</a:t>
            </a:r>
            <a:r>
              <a:rPr lang="en-US" sz="2600" b="1" baseline="-25000" dirty="0" smtClean="0">
                <a:solidFill>
                  <a:srgbClr val="7030A0"/>
                </a:solidFill>
                <a:latin typeface="+mn-lt"/>
              </a:rPr>
              <a:t>n-1</a:t>
            </a:r>
            <a:r>
              <a:rPr lang="en-US" sz="2600" b="1" dirty="0" smtClean="0">
                <a:solidFill>
                  <a:srgbClr val="7030A0"/>
                </a:solidFill>
                <a:latin typeface="+mn-lt"/>
              </a:rPr>
              <a:t>)(t</a:t>
            </a:r>
            <a:r>
              <a:rPr lang="en-US" sz="2600" b="1" baseline="-25000" dirty="0" smtClean="0">
                <a:solidFill>
                  <a:srgbClr val="7030A0"/>
                </a:solidFill>
                <a:latin typeface="+mn-lt"/>
              </a:rPr>
              <a:t>n-1</a:t>
            </a:r>
            <a:r>
              <a:rPr lang="en-US" sz="2600" b="1" dirty="0" smtClean="0">
                <a:solidFill>
                  <a:srgbClr val="7030A0"/>
                </a:solidFill>
                <a:latin typeface="+mn-lt"/>
              </a:rPr>
              <a:t>-t</a:t>
            </a:r>
            <a:r>
              <a:rPr lang="en-US" sz="2600" b="1" baseline="-25000" dirty="0" smtClean="0">
                <a:solidFill>
                  <a:srgbClr val="7030A0"/>
                </a:solidFill>
                <a:latin typeface="+mn-lt"/>
              </a:rPr>
              <a:t>n-2</a:t>
            </a:r>
            <a:r>
              <a:rPr lang="en-US" sz="2600" b="1" dirty="0" smtClean="0">
                <a:solidFill>
                  <a:srgbClr val="7030A0"/>
                </a:solidFill>
                <a:latin typeface="+mn-lt"/>
              </a:rPr>
              <a:t>) </a:t>
            </a:r>
            <a:r>
              <a:rPr lang="en-US" sz="2600" dirty="0" smtClean="0">
                <a:latin typeface="+mn-lt"/>
              </a:rPr>
              <a:t>+…+ </a:t>
            </a:r>
            <a:r>
              <a:rPr lang="sr-Cyrl-RS" sz="2600" b="1" dirty="0" smtClean="0">
                <a:solidFill>
                  <a:srgbClr val="D60093"/>
                </a:solidFill>
                <a:latin typeface="+mn-lt"/>
              </a:rPr>
              <a:t>½(</a:t>
            </a:r>
            <a:r>
              <a:rPr lang="en-US" sz="2600" b="1" dirty="0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sz="2600" b="1" baseline="-25000" dirty="0" smtClean="0">
                <a:solidFill>
                  <a:srgbClr val="D60093"/>
                </a:solidFill>
                <a:latin typeface="+mn-lt"/>
              </a:rPr>
              <a:t>n-1</a:t>
            </a:r>
            <a:r>
              <a:rPr lang="en-US" sz="2600" b="1" dirty="0" smtClean="0">
                <a:solidFill>
                  <a:srgbClr val="D60093"/>
                </a:solidFill>
                <a:latin typeface="+mn-lt"/>
              </a:rPr>
              <a:t>+C</a:t>
            </a:r>
            <a:r>
              <a:rPr lang="en-US" sz="2600" b="1" baseline="-25000" dirty="0" smtClean="0">
                <a:solidFill>
                  <a:srgbClr val="D60093"/>
                </a:solidFill>
                <a:latin typeface="+mn-lt"/>
              </a:rPr>
              <a:t>n</a:t>
            </a:r>
            <a:r>
              <a:rPr lang="en-US" sz="2600" b="1" dirty="0" smtClean="0">
                <a:solidFill>
                  <a:srgbClr val="D60093"/>
                </a:solidFill>
                <a:latin typeface="+mn-lt"/>
              </a:rPr>
              <a:t>)(t</a:t>
            </a:r>
            <a:r>
              <a:rPr lang="en-US" sz="2600" b="1" baseline="-25000" dirty="0" smtClean="0">
                <a:solidFill>
                  <a:srgbClr val="D60093"/>
                </a:solidFill>
                <a:latin typeface="+mn-lt"/>
              </a:rPr>
              <a:t>n</a:t>
            </a:r>
            <a:r>
              <a:rPr lang="en-US" sz="2600" b="1" dirty="0" smtClean="0">
                <a:solidFill>
                  <a:srgbClr val="D60093"/>
                </a:solidFill>
                <a:latin typeface="+mn-lt"/>
              </a:rPr>
              <a:t>-t</a:t>
            </a:r>
            <a:r>
              <a:rPr lang="en-US" sz="2600" b="1" baseline="-25000" dirty="0" smtClean="0">
                <a:solidFill>
                  <a:srgbClr val="D60093"/>
                </a:solidFill>
                <a:latin typeface="+mn-lt"/>
              </a:rPr>
              <a:t>n-1</a:t>
            </a:r>
            <a:r>
              <a:rPr lang="en-US" sz="2600" b="1" dirty="0" smtClean="0">
                <a:solidFill>
                  <a:srgbClr val="D60093"/>
                </a:solidFill>
                <a:latin typeface="+mn-lt"/>
              </a:rPr>
              <a:t>)</a:t>
            </a:r>
            <a:endParaRPr lang="en-US" sz="2600" b="1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152625" name="Freeform 49"/>
          <p:cNvSpPr>
            <a:spLocks/>
          </p:cNvSpPr>
          <p:nvPr/>
        </p:nvSpPr>
        <p:spPr bwMode="auto">
          <a:xfrm>
            <a:off x="1882131" y="3367088"/>
            <a:ext cx="1800225" cy="2449512"/>
          </a:xfrm>
          <a:custGeom>
            <a:avLst/>
            <a:gdLst/>
            <a:ahLst/>
            <a:cxnLst>
              <a:cxn ang="0">
                <a:pos x="0" y="1543"/>
              </a:cxn>
              <a:cxn ang="0">
                <a:pos x="635" y="227"/>
              </a:cxn>
              <a:cxn ang="0">
                <a:pos x="1134" y="182"/>
              </a:cxn>
            </a:cxnLst>
            <a:rect l="0" t="0" r="r" b="b"/>
            <a:pathLst>
              <a:path w="1134" h="1543">
                <a:moveTo>
                  <a:pt x="0" y="1543"/>
                </a:moveTo>
                <a:cubicBezTo>
                  <a:pt x="223" y="998"/>
                  <a:pt x="446" y="454"/>
                  <a:pt x="635" y="227"/>
                </a:cubicBezTo>
                <a:cubicBezTo>
                  <a:pt x="824" y="0"/>
                  <a:pt x="979" y="91"/>
                  <a:pt x="1134" y="182"/>
                </a:cubicBezTo>
              </a:path>
            </a:pathLst>
          </a:custGeom>
          <a:noFill/>
          <a:ln w="28575" cap="flat" cmpd="sng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26" name="Line 50"/>
          <p:cNvSpPr>
            <a:spLocks noChangeShapeType="1"/>
          </p:cNvSpPr>
          <p:nvPr/>
        </p:nvSpPr>
        <p:spPr bwMode="auto">
          <a:xfrm flipH="1">
            <a:off x="5482581" y="4941888"/>
            <a:ext cx="0" cy="915987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28" name="Rectangle 52"/>
          <p:cNvSpPr>
            <a:spLocks noChangeArrowheads="1"/>
          </p:cNvSpPr>
          <p:nvPr/>
        </p:nvSpPr>
        <p:spPr bwMode="auto">
          <a:xfrm>
            <a:off x="6130281" y="5373688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629" name="Line 53"/>
          <p:cNvSpPr>
            <a:spLocks noChangeShapeType="1"/>
          </p:cNvSpPr>
          <p:nvPr/>
        </p:nvSpPr>
        <p:spPr bwMode="auto">
          <a:xfrm>
            <a:off x="1666231" y="4581525"/>
            <a:ext cx="72072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30" name="Text Box 54"/>
          <p:cNvSpPr txBox="1">
            <a:spLocks noChangeArrowheads="1"/>
          </p:cNvSpPr>
          <p:nvPr/>
        </p:nvSpPr>
        <p:spPr bwMode="auto">
          <a:xfrm>
            <a:off x="5914802" y="5877272"/>
            <a:ext cx="5040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smtClean="0">
                <a:latin typeface="+mj-lt"/>
              </a:rPr>
              <a:t>t</a:t>
            </a:r>
            <a:r>
              <a:rPr lang="en-US" sz="2000" baseline="-25000" dirty="0" smtClean="0">
                <a:latin typeface="+mj-lt"/>
              </a:rPr>
              <a:t>n-1</a:t>
            </a:r>
            <a:endParaRPr lang="en-US" sz="2000" baseline="-25000" dirty="0">
              <a:latin typeface="+mj-lt"/>
            </a:endParaRPr>
          </a:p>
        </p:txBody>
      </p:sp>
      <p:sp>
        <p:nvSpPr>
          <p:cNvPr id="152632" name="Line 56"/>
          <p:cNvSpPr>
            <a:spLocks noChangeShapeType="1"/>
          </p:cNvSpPr>
          <p:nvPr/>
        </p:nvSpPr>
        <p:spPr bwMode="auto">
          <a:xfrm>
            <a:off x="6419206" y="5589588"/>
            <a:ext cx="363537" cy="258762"/>
          </a:xfrm>
          <a:prstGeom prst="line">
            <a:avLst/>
          </a:prstGeom>
          <a:noFill/>
          <a:ln w="28575">
            <a:solidFill>
              <a:srgbClr val="336600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10" name="Line 34"/>
          <p:cNvSpPr>
            <a:spLocks noChangeShapeType="1"/>
          </p:cNvSpPr>
          <p:nvPr/>
        </p:nvSpPr>
        <p:spPr bwMode="auto">
          <a:xfrm flipV="1">
            <a:off x="1604318" y="4941888"/>
            <a:ext cx="3878263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2639" name="AutoShape 63" descr="Light upward diagonal"/>
          <p:cNvSpPr>
            <a:spLocks noChangeArrowheads="1"/>
          </p:cNvSpPr>
          <p:nvPr/>
        </p:nvSpPr>
        <p:spPr bwMode="auto">
          <a:xfrm rot="16200000">
            <a:off x="1566394" y="4994445"/>
            <a:ext cx="1161874" cy="479253"/>
          </a:xfrm>
          <a:prstGeom prst="rtTriangle">
            <a:avLst/>
          </a:prstGeom>
          <a:solidFill>
            <a:srgbClr val="0000FF"/>
          </a:solidFill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640" name="Line 64"/>
          <p:cNvSpPr>
            <a:spLocks noChangeShapeType="1"/>
          </p:cNvSpPr>
          <p:nvPr/>
        </p:nvSpPr>
        <p:spPr bwMode="auto">
          <a:xfrm>
            <a:off x="1853556" y="5838825"/>
            <a:ext cx="576262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6" name="Rectangle 65"/>
          <p:cNvSpPr/>
          <p:nvPr/>
        </p:nvSpPr>
        <p:spPr bwMode="auto">
          <a:xfrm>
            <a:off x="1835696" y="1809392"/>
            <a:ext cx="6768752" cy="1152128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7" name="Text Box 29"/>
          <p:cNvSpPr txBox="1">
            <a:spLocks noChangeArrowheads="1"/>
          </p:cNvSpPr>
          <p:nvPr/>
        </p:nvSpPr>
        <p:spPr bwMode="auto">
          <a:xfrm>
            <a:off x="1738338" y="5877272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>
                <a:latin typeface="+mj-lt"/>
              </a:rPr>
              <a:t>t</a:t>
            </a:r>
            <a:r>
              <a:rPr lang="en-US" sz="2000" baseline="-25000" dirty="0">
                <a:latin typeface="+mj-lt"/>
              </a:rPr>
              <a:t>1</a:t>
            </a:r>
          </a:p>
        </p:txBody>
      </p:sp>
      <p:sp>
        <p:nvSpPr>
          <p:cNvPr id="68" name="Text Box 54"/>
          <p:cNvSpPr txBox="1">
            <a:spLocks noChangeArrowheads="1"/>
          </p:cNvSpPr>
          <p:nvPr/>
        </p:nvSpPr>
        <p:spPr bwMode="auto">
          <a:xfrm>
            <a:off x="6634882" y="5877272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 err="1" smtClean="0">
                <a:latin typeface="+mj-lt"/>
              </a:rPr>
              <a:t>t</a:t>
            </a:r>
            <a:r>
              <a:rPr lang="en-US" sz="2000" baseline="-25000" dirty="0" err="1" smtClean="0">
                <a:latin typeface="+mj-lt"/>
              </a:rPr>
              <a:t>n</a:t>
            </a:r>
            <a:endParaRPr lang="en-US" sz="2000" baseline="-25000" dirty="0">
              <a:latin typeface="+mj-lt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2458418" y="3789040"/>
            <a:ext cx="432048" cy="2016820"/>
            <a:chOff x="2771800" y="3789040"/>
            <a:chExt cx="432048" cy="2016820"/>
          </a:xfrm>
        </p:grpSpPr>
        <p:sp>
          <p:nvSpPr>
            <p:cNvPr id="70" name="AutoShape 22" descr="Light upward diagonal"/>
            <p:cNvSpPr>
              <a:spLocks noChangeArrowheads="1"/>
            </p:cNvSpPr>
            <p:nvPr/>
          </p:nvSpPr>
          <p:spPr bwMode="auto">
            <a:xfrm>
              <a:off x="2771800" y="4221088"/>
              <a:ext cx="432048" cy="1584772"/>
            </a:xfrm>
            <a:prstGeom prst="flowChartManualInput">
              <a:avLst/>
            </a:prstGeom>
            <a:solidFill>
              <a:srgbClr val="00B050"/>
            </a:solidFill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AutoShape 63" descr="Light upward diagonal"/>
            <p:cNvSpPr>
              <a:spLocks noChangeArrowheads="1"/>
            </p:cNvSpPr>
            <p:nvPr/>
          </p:nvSpPr>
          <p:spPr bwMode="auto">
            <a:xfrm flipH="1">
              <a:off x="2779419" y="3789040"/>
              <a:ext cx="424428" cy="720849"/>
            </a:xfrm>
            <a:prstGeom prst="rtTriangle">
              <a:avLst/>
            </a:prstGeom>
            <a:solidFill>
              <a:srgbClr val="00B050"/>
            </a:solidFill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3" name="Line 8"/>
          <p:cNvSpPr>
            <a:spLocks noChangeShapeType="1"/>
          </p:cNvSpPr>
          <p:nvPr/>
        </p:nvSpPr>
        <p:spPr bwMode="auto">
          <a:xfrm flipH="1">
            <a:off x="4860032" y="4509272"/>
            <a:ext cx="0" cy="136800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4" name="Line 50"/>
          <p:cNvSpPr>
            <a:spLocks noChangeShapeType="1"/>
          </p:cNvSpPr>
          <p:nvPr/>
        </p:nvSpPr>
        <p:spPr bwMode="auto">
          <a:xfrm flipH="1">
            <a:off x="6156176" y="5393333"/>
            <a:ext cx="0" cy="46800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 flipH="1">
            <a:off x="5535536" y="5013176"/>
            <a:ext cx="576064" cy="801992"/>
            <a:chOff x="2771800" y="3419370"/>
            <a:chExt cx="432048" cy="2442179"/>
          </a:xfrm>
        </p:grpSpPr>
        <p:sp>
          <p:nvSpPr>
            <p:cNvPr id="76" name="AutoShape 22" descr="Light upward diagonal"/>
            <p:cNvSpPr>
              <a:spLocks noChangeArrowheads="1"/>
            </p:cNvSpPr>
            <p:nvPr/>
          </p:nvSpPr>
          <p:spPr bwMode="auto">
            <a:xfrm>
              <a:off x="2771800" y="4276778"/>
              <a:ext cx="432048" cy="1584771"/>
            </a:xfrm>
            <a:prstGeom prst="flowChartManualInput">
              <a:avLst/>
            </a:prstGeom>
            <a:solidFill>
              <a:srgbClr val="7030A0"/>
            </a:solidFill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AutoShape 63" descr="Light upward diagonal"/>
            <p:cNvSpPr>
              <a:spLocks noChangeArrowheads="1"/>
            </p:cNvSpPr>
            <p:nvPr/>
          </p:nvSpPr>
          <p:spPr bwMode="auto">
            <a:xfrm flipH="1">
              <a:off x="2779419" y="3419370"/>
              <a:ext cx="424428" cy="1174054"/>
            </a:xfrm>
            <a:prstGeom prst="rtTriangle">
              <a:avLst/>
            </a:prstGeom>
            <a:solidFill>
              <a:srgbClr val="7030A0"/>
            </a:solidFill>
            <a:ln w="9525">
              <a:noFill/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8" name="AutoShape 63" descr="Light upward diagonal"/>
          <p:cNvSpPr>
            <a:spLocks noChangeArrowheads="1"/>
          </p:cNvSpPr>
          <p:nvPr/>
        </p:nvSpPr>
        <p:spPr bwMode="auto">
          <a:xfrm rot="5400000" flipH="1">
            <a:off x="6237196" y="5382490"/>
            <a:ext cx="369787" cy="479253"/>
          </a:xfrm>
          <a:prstGeom prst="rtTriangle">
            <a:avLst/>
          </a:prstGeom>
          <a:solidFill>
            <a:srgbClr val="D60093"/>
          </a:solidFill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Text Box 26"/>
          <p:cNvSpPr txBox="1">
            <a:spLocks noChangeArrowheads="1"/>
          </p:cNvSpPr>
          <p:nvPr/>
        </p:nvSpPr>
        <p:spPr bwMode="auto">
          <a:xfrm>
            <a:off x="1232200" y="5517232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n-lt"/>
              </a:rPr>
              <a:t>C</a:t>
            </a:r>
            <a:r>
              <a:rPr lang="en-US" sz="2000" baseline="-25000" dirty="0" smtClean="0">
                <a:latin typeface="+mn-lt"/>
              </a:rPr>
              <a:t>1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80" name="Text Box 26"/>
          <p:cNvSpPr txBox="1">
            <a:spLocks noChangeArrowheads="1"/>
          </p:cNvSpPr>
          <p:nvPr/>
        </p:nvSpPr>
        <p:spPr bwMode="auto">
          <a:xfrm>
            <a:off x="1043608" y="472514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n-lt"/>
              </a:rPr>
              <a:t>C</a:t>
            </a:r>
            <a:r>
              <a:rPr lang="en-US" sz="2000" baseline="-25000" dirty="0" smtClean="0">
                <a:latin typeface="+mn-lt"/>
              </a:rPr>
              <a:t>n-2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81" name="Text Box 26"/>
          <p:cNvSpPr txBox="1">
            <a:spLocks noChangeArrowheads="1"/>
          </p:cNvSpPr>
          <p:nvPr/>
        </p:nvSpPr>
        <p:spPr bwMode="auto">
          <a:xfrm>
            <a:off x="1043608" y="5157192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n-lt"/>
              </a:rPr>
              <a:t>C</a:t>
            </a:r>
            <a:r>
              <a:rPr lang="en-US" sz="2000" baseline="-25000" dirty="0" smtClean="0">
                <a:latin typeface="+mn-lt"/>
              </a:rPr>
              <a:t>n-1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82" name="Text Box 26"/>
          <p:cNvSpPr txBox="1">
            <a:spLocks noChangeArrowheads="1"/>
          </p:cNvSpPr>
          <p:nvPr/>
        </p:nvSpPr>
        <p:spPr bwMode="auto">
          <a:xfrm>
            <a:off x="1224200" y="436510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n-lt"/>
              </a:rPr>
              <a:t>C</a:t>
            </a:r>
            <a:r>
              <a:rPr lang="en-US" sz="2000" baseline="-25000" dirty="0" smtClean="0">
                <a:latin typeface="+mn-lt"/>
              </a:rPr>
              <a:t>2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83" name="Text Box 26"/>
          <p:cNvSpPr txBox="1">
            <a:spLocks noChangeArrowheads="1"/>
          </p:cNvSpPr>
          <p:nvPr/>
        </p:nvSpPr>
        <p:spPr bwMode="auto">
          <a:xfrm>
            <a:off x="1215056" y="3573016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+mn-lt"/>
              </a:rPr>
              <a:t>C</a:t>
            </a:r>
            <a:r>
              <a:rPr lang="en-US" sz="2000" baseline="-25000" dirty="0" smtClean="0">
                <a:latin typeface="+mn-lt"/>
              </a:rPr>
              <a:t>3</a:t>
            </a:r>
            <a:endParaRPr lang="en-US" sz="2000" baseline="-25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>
                <a:solidFill>
                  <a:srgbClr val="006699"/>
                </a:solidFill>
              </a:rPr>
              <a:t>Параметри биорасположивости </a:t>
            </a:r>
            <a:br>
              <a:rPr lang="sr-Cyrl-CS" sz="4000" dirty="0" smtClean="0">
                <a:solidFill>
                  <a:srgbClr val="006699"/>
                </a:solidFill>
              </a:rPr>
            </a:br>
            <a:r>
              <a:rPr lang="sr-Cyrl-CS" sz="4000" dirty="0" smtClean="0">
                <a:solidFill>
                  <a:srgbClr val="006699"/>
                </a:solidFill>
              </a:rPr>
              <a:t>- орална примена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Обим </a:t>
            </a:r>
            <a:r>
              <a:rPr lang="sr-Cyrl-RS" smtClean="0"/>
              <a:t>апсорпције </a:t>
            </a:r>
            <a:r>
              <a:rPr lang="sr-Cyrl-RS" smtClean="0"/>
              <a:t>на нивоу ГИТ-а (</a:t>
            </a:r>
            <a:r>
              <a:rPr lang="en-US" dirty="0" smtClean="0"/>
              <a:t>f) </a:t>
            </a:r>
          </a:p>
          <a:p>
            <a:pPr lvl="1"/>
            <a:r>
              <a:rPr lang="sr-Cyrl-RS" dirty="0" smtClean="0"/>
              <a:t>описује колико лека доспе од места апсорпције до портног крвотока</a:t>
            </a:r>
          </a:p>
          <a:p>
            <a:pPr lvl="1"/>
            <a:r>
              <a:rPr lang="sr-Cyrl-RS" dirty="0" smtClean="0"/>
              <a:t>одређују га:</a:t>
            </a:r>
          </a:p>
          <a:p>
            <a:pPr lvl="2"/>
            <a:r>
              <a:rPr lang="sr-Cyrl-RS" dirty="0" smtClean="0"/>
              <a:t>физичко-хемијске особине лека</a:t>
            </a:r>
          </a:p>
          <a:p>
            <a:pPr lvl="3"/>
            <a:r>
              <a:rPr lang="sr-Cyrl-RS" dirty="0" smtClean="0"/>
              <a:t>мали нејонизовани молекули пролазе лакше кроз зид црева него велики јонизовани, нпр. теофилин: </a:t>
            </a:r>
            <a:r>
              <a:rPr lang="en-US" dirty="0" smtClean="0"/>
              <a:t>f=100%, </a:t>
            </a:r>
            <a:r>
              <a:rPr lang="sr-Cyrl-RS" dirty="0" smtClean="0"/>
              <a:t>гентамицин: </a:t>
            </a:r>
            <a:r>
              <a:rPr lang="en-US" dirty="0" smtClean="0"/>
              <a:t>f&lt;5%	</a:t>
            </a:r>
          </a:p>
          <a:p>
            <a:pPr lvl="2"/>
            <a:r>
              <a:rPr lang="sr-Cyrl-RS" dirty="0" smtClean="0"/>
              <a:t>метаболизам/транспорт у зиду црева</a:t>
            </a:r>
          </a:p>
          <a:p>
            <a:pPr lvl="3"/>
            <a:r>
              <a:rPr lang="sr-Cyrl-RS" dirty="0" smtClean="0"/>
              <a:t>супстрати за </a:t>
            </a:r>
            <a:r>
              <a:rPr lang="en-US" dirty="0" smtClean="0"/>
              <a:t>CYP3A4 </a:t>
            </a:r>
            <a:r>
              <a:rPr lang="sr-Cyrl-RS" dirty="0" smtClean="0"/>
              <a:t>и </a:t>
            </a:r>
            <a:r>
              <a:rPr lang="en-US" dirty="0" err="1" smtClean="0"/>
              <a:t>Pgp</a:t>
            </a:r>
            <a:r>
              <a:rPr lang="en-US" dirty="0" smtClean="0"/>
              <a:t> </a:t>
            </a:r>
            <a:r>
              <a:rPr lang="sr-Cyrl-RS" dirty="0" smtClean="0"/>
              <a:t>се слабије апсорбују, нпр. симвастатин: </a:t>
            </a:r>
            <a:r>
              <a:rPr lang="en-US" dirty="0" smtClean="0"/>
              <a:t>f=50%, </a:t>
            </a:r>
            <a:r>
              <a:rPr lang="sr-Cyrl-RS" dirty="0" smtClean="0"/>
              <a:t>дигоксин: </a:t>
            </a:r>
            <a:r>
              <a:rPr lang="en-US" smtClean="0"/>
              <a:t>f=65</a:t>
            </a:r>
            <a:r>
              <a:rPr lang="en-US" smtClean="0"/>
              <a:t>%</a:t>
            </a:r>
          </a:p>
          <a:p>
            <a:pPr lvl="2"/>
            <a:r>
              <a:rPr lang="sr-Cyrl-RS" smtClean="0"/>
              <a:t>интеракције са храном и лековима</a:t>
            </a:r>
          </a:p>
          <a:p>
            <a:pPr lvl="3"/>
            <a:r>
              <a:rPr lang="sr-Cyrl-CS" smtClean="0"/>
              <a:t>нпр. калцијум </a:t>
            </a:r>
            <a:r>
              <a:rPr lang="sr-Cyrl-CS" smtClean="0"/>
              <a:t>+ </a:t>
            </a:r>
            <a:r>
              <a:rPr lang="sr-Cyrl-CS" smtClean="0"/>
              <a:t>тетрациклини</a:t>
            </a:r>
            <a:endParaRPr lang="sr-Cyrl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>
                <a:solidFill>
                  <a:srgbClr val="006699"/>
                </a:solidFill>
              </a:rPr>
              <a:t>Параметри биорасположивости </a:t>
            </a:r>
            <a:br>
              <a:rPr lang="sr-Cyrl-CS" sz="4000" dirty="0" smtClean="0">
                <a:solidFill>
                  <a:srgbClr val="006699"/>
                </a:solidFill>
              </a:rPr>
            </a:br>
            <a:r>
              <a:rPr lang="sr-Cyrl-CS" sz="4000" dirty="0" smtClean="0">
                <a:solidFill>
                  <a:srgbClr val="006699"/>
                </a:solidFill>
              </a:rPr>
              <a:t>- орална примена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Степен екстракције (</a:t>
            </a:r>
            <a:r>
              <a:rPr lang="en-US" dirty="0" smtClean="0"/>
              <a:t>ER</a:t>
            </a:r>
            <a:r>
              <a:rPr lang="en-US" smtClean="0"/>
              <a:t>) </a:t>
            </a:r>
            <a:r>
              <a:rPr lang="sr-Cyrl-RS" smtClean="0"/>
              <a:t>у јетри </a:t>
            </a:r>
            <a:endParaRPr lang="en-US" dirty="0" smtClean="0"/>
          </a:p>
          <a:p>
            <a:pPr lvl="1"/>
            <a:r>
              <a:rPr lang="sr-Cyrl-RS" dirty="0" smtClean="0"/>
              <a:t>фракција лека која се изметаболише приликом преласка </a:t>
            </a:r>
            <a:r>
              <a:rPr lang="sr-Cyrl-RS" smtClean="0"/>
              <a:t>из хепатичног портног </a:t>
            </a:r>
            <a:r>
              <a:rPr lang="sr-Cyrl-RS" dirty="0" smtClean="0"/>
              <a:t>у системски крвоток  - метаболизам првог пролаза</a:t>
            </a:r>
          </a:p>
          <a:p>
            <a:pPr lvl="1"/>
            <a:r>
              <a:rPr lang="sr-Cyrl-RS" dirty="0" smtClean="0"/>
              <a:t>одређују је:</a:t>
            </a:r>
          </a:p>
          <a:p>
            <a:pPr lvl="2"/>
            <a:r>
              <a:rPr lang="sr-Cyrl-RS" dirty="0" smtClean="0"/>
              <a:t>проток крви кроз јетру (већи проток = мањи </a:t>
            </a:r>
            <a:r>
              <a:rPr lang="en-US" dirty="0" smtClean="0"/>
              <a:t>ER)</a:t>
            </a:r>
          </a:p>
          <a:p>
            <a:pPr lvl="2"/>
            <a:r>
              <a:rPr lang="sr-Cyrl-RS" dirty="0" smtClean="0"/>
              <a:t>јетрин клиренс , тј капацитет ензима који метаболишу лек (већи клиренс = већи </a:t>
            </a:r>
            <a:r>
              <a:rPr lang="en-US" dirty="0" smtClean="0"/>
              <a:t>ER)</a:t>
            </a:r>
            <a:r>
              <a:rPr lang="sr-Cyrl-RS" dirty="0" smtClean="0"/>
              <a:t>, нпр. морфин: </a:t>
            </a:r>
            <a:r>
              <a:rPr lang="en-US" dirty="0" smtClean="0"/>
              <a:t>ER=60%</a:t>
            </a:r>
          </a:p>
          <a:p>
            <a:pPr lvl="2"/>
            <a:r>
              <a:rPr lang="sr-Cyrl-RS" dirty="0" smtClean="0"/>
              <a:t>апсорпција из гастроинтестиналног тракта, нпр. етанол: </a:t>
            </a:r>
            <a:r>
              <a:rPr lang="en-US" dirty="0" smtClean="0"/>
              <a:t>ER=10-70%</a:t>
            </a:r>
            <a:r>
              <a:rPr lang="sr-Cyrl-RS" dirty="0" smtClean="0"/>
              <a:t>, зависно од тога да ли је узет са храном (спорији прилив у јетру→ефикаснији метаболизам → мања биорасположивост) или не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04800"/>
            <a:ext cx="8280920" cy="1143000"/>
          </a:xfrm>
        </p:spPr>
        <p:txBody>
          <a:bodyPr/>
          <a:lstStyle/>
          <a:p>
            <a:r>
              <a:rPr lang="sr-Cyrl-CS" sz="4000" dirty="0" smtClean="0"/>
              <a:t>Орална биорасположивост </a:t>
            </a:r>
            <a:r>
              <a:rPr lang="sr-Cyrl-CS" sz="4000" dirty="0"/>
              <a:t/>
            </a:r>
            <a:br>
              <a:rPr lang="sr-Cyrl-CS" sz="4000" dirty="0"/>
            </a:br>
            <a:r>
              <a:rPr lang="sr-Cyrl-CS" sz="3600" dirty="0"/>
              <a:t>- </a:t>
            </a:r>
            <a:r>
              <a:rPr lang="sr-Cyrl-CS" sz="3600" dirty="0" smtClean="0"/>
              <a:t>израчунавање преко параметара -</a:t>
            </a:r>
            <a:endParaRPr lang="en-US" sz="3600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187624" y="1844824"/>
            <a:ext cx="2590800" cy="482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500" b="1" dirty="0">
                <a:latin typeface="Arial" pitchFamily="34" charset="0"/>
              </a:rPr>
              <a:t>F = f </a:t>
            </a:r>
            <a:r>
              <a:rPr lang="en-US" sz="2500" b="1" dirty="0" smtClean="0">
                <a:latin typeface="Arial" pitchFamily="34" charset="0"/>
              </a:rPr>
              <a:t>x </a:t>
            </a:r>
            <a:r>
              <a:rPr lang="en-US" sz="2500" b="1" dirty="0">
                <a:latin typeface="Arial" pitchFamily="34" charset="0"/>
              </a:rPr>
              <a:t>(1 </a:t>
            </a:r>
            <a:r>
              <a:rPr lang="en-US" sz="2500" b="1" dirty="0" smtClean="0">
                <a:latin typeface="Arial" pitchFamily="34" charset="0"/>
              </a:rPr>
              <a:t>-</a:t>
            </a:r>
            <a:r>
              <a:rPr lang="sr-Cyrl-RS" sz="2500" b="1" dirty="0" smtClean="0">
                <a:latin typeface="Arial" pitchFamily="34" charset="0"/>
              </a:rPr>
              <a:t> </a:t>
            </a:r>
            <a:r>
              <a:rPr lang="en-US" sz="2500" b="1" dirty="0" smtClean="0">
                <a:latin typeface="Arial" pitchFamily="34" charset="0"/>
              </a:rPr>
              <a:t>ER </a:t>
            </a:r>
            <a:r>
              <a:rPr lang="en-US" sz="2500" b="1" dirty="0">
                <a:latin typeface="Arial" pitchFamily="34" charset="0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59632" y="2780928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smtClean="0"/>
          </a:p>
          <a:p>
            <a:endParaRPr lang="sr-Cyrl-RS" smtClean="0"/>
          </a:p>
          <a:p>
            <a:endParaRPr lang="sr-Cyrl-RS" smtClean="0"/>
          </a:p>
          <a:p>
            <a:r>
              <a:rPr lang="sr-Cyrl-RS" smtClean="0"/>
              <a:t>нпр</a:t>
            </a:r>
            <a:r>
              <a:rPr lang="sr-Cyrl-RS" dirty="0" smtClean="0"/>
              <a:t>. морфин: </a:t>
            </a:r>
            <a:r>
              <a:rPr lang="en-US" dirty="0" smtClean="0"/>
              <a:t>f</a:t>
            </a:r>
            <a:r>
              <a:rPr lang="sr-Cyrl-RS" dirty="0" smtClean="0"/>
              <a:t>=1, </a:t>
            </a:r>
            <a:r>
              <a:rPr lang="en-US" dirty="0" smtClean="0"/>
              <a:t>ER</a:t>
            </a:r>
            <a:r>
              <a:rPr lang="sr-Cyrl-RS" dirty="0" smtClean="0"/>
              <a:t>=0,6</a:t>
            </a:r>
          </a:p>
          <a:p>
            <a:endParaRPr lang="sr-Cyrl-RS" dirty="0" smtClean="0">
              <a:latin typeface="Arial" pitchFamily="34" charset="0"/>
            </a:endParaRPr>
          </a:p>
          <a:p>
            <a:r>
              <a:rPr lang="sr-Cyrl-RS" dirty="0" smtClean="0">
                <a:latin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</a:rPr>
              <a:t>F = </a:t>
            </a:r>
            <a:r>
              <a:rPr lang="sr-Cyrl-RS" dirty="0" smtClean="0">
                <a:latin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</a:rPr>
              <a:t> x (1 –</a:t>
            </a:r>
            <a:r>
              <a:rPr lang="sr-Cyrl-RS" dirty="0" smtClean="0">
                <a:latin typeface="Arial" pitchFamily="34" charset="0"/>
              </a:rPr>
              <a:t> 0,6</a:t>
            </a:r>
            <a:r>
              <a:rPr lang="en-US" dirty="0" smtClean="0">
                <a:latin typeface="Arial" pitchFamily="34" charset="0"/>
              </a:rPr>
              <a:t> )</a:t>
            </a:r>
            <a:r>
              <a:rPr lang="sr-Cyrl-RS" dirty="0" smtClean="0">
                <a:latin typeface="Arial" pitchFamily="34" charset="0"/>
              </a:rPr>
              <a:t> = 0,4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1916832"/>
            <a:ext cx="1800200" cy="821520"/>
          </a:xfrm>
          <a:prstGeom prst="rect">
            <a:avLst/>
          </a:prstGeom>
          <a:noFill/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57200" y="822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Основни </a:t>
            </a:r>
            <a:r>
              <a:rPr lang="sr-Cyrl-CS" dirty="0" smtClean="0"/>
              <a:t>појмови и принципи</a:t>
            </a:r>
            <a:endParaRPr lang="en-US" dirty="0"/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dirty="0"/>
              <a:t>Дефиниција: </a:t>
            </a:r>
          </a:p>
          <a:p>
            <a:pPr>
              <a:buFont typeface="Wingdings" pitchFamily="2" charset="2"/>
              <a:buNone/>
            </a:pPr>
            <a:r>
              <a:rPr lang="sr-Cyrl-CS" dirty="0"/>
              <a:t>	</a:t>
            </a:r>
            <a:r>
              <a:rPr lang="sr-Cyrl-CS" b="1" dirty="0">
                <a:solidFill>
                  <a:schemeClr val="tx2"/>
                </a:solidFill>
              </a:rPr>
              <a:t>Апсорпција је процес проласка лека са места примене кроз биолошке мембране до </a:t>
            </a:r>
            <a:r>
              <a:rPr lang="sr-Cyrl-CS" b="1" dirty="0" smtClean="0">
                <a:solidFill>
                  <a:schemeClr val="tx2"/>
                </a:solidFill>
              </a:rPr>
              <a:t>системског крвотока</a:t>
            </a:r>
            <a:r>
              <a:rPr lang="sr-Cyrl-CS" dirty="0">
                <a:solidFill>
                  <a:schemeClr val="tx2"/>
                </a:solidFill>
              </a:rPr>
              <a:t>.</a:t>
            </a:r>
          </a:p>
          <a:p>
            <a:r>
              <a:rPr lang="sr-Cyrl-CS" dirty="0"/>
              <a:t>Механизми:</a:t>
            </a:r>
          </a:p>
          <a:p>
            <a:pPr lvl="1"/>
            <a:r>
              <a:rPr lang="sr-Cyrl-CS" dirty="0"/>
              <a:t>дифузија (</a:t>
            </a:r>
            <a:r>
              <a:rPr lang="sr-Cyrl-CS" dirty="0" smtClean="0"/>
              <a:t>пасивна или олакшана)</a:t>
            </a:r>
            <a:endParaRPr lang="sr-Cyrl-CS" dirty="0"/>
          </a:p>
          <a:p>
            <a:pPr lvl="1"/>
            <a:r>
              <a:rPr lang="sr-Cyrl-CS" dirty="0"/>
              <a:t>активни транспорт</a:t>
            </a:r>
          </a:p>
          <a:p>
            <a:pPr lvl="1"/>
            <a:r>
              <a:rPr lang="sr-Cyrl-CS" dirty="0"/>
              <a:t>пиноцитоза</a:t>
            </a:r>
          </a:p>
          <a:p>
            <a:r>
              <a:rPr lang="sr-Cyrl-CS" dirty="0" smtClean="0"/>
              <a:t>Може се описати кроз:</a:t>
            </a:r>
          </a:p>
          <a:p>
            <a:pPr lvl="1"/>
            <a:r>
              <a:rPr lang="sr-Cyrl-RS" dirty="0" smtClean="0"/>
              <a:t>Брзину</a:t>
            </a:r>
          </a:p>
          <a:p>
            <a:pPr lvl="2"/>
            <a:r>
              <a:rPr lang="sr-Cyrl-RS" dirty="0" smtClean="0"/>
              <a:t>представља брзину којом се лек апсорбује</a:t>
            </a:r>
          </a:p>
          <a:p>
            <a:pPr lvl="2"/>
            <a:r>
              <a:rPr lang="sr-Cyrl-RS" dirty="0" smtClean="0"/>
              <a:t>може се мењати током времена</a:t>
            </a:r>
            <a:endParaRPr lang="en-US" dirty="0" smtClean="0"/>
          </a:p>
          <a:p>
            <a:pPr lvl="1"/>
            <a:r>
              <a:rPr lang="sr-Cyrl-RS" dirty="0" smtClean="0"/>
              <a:t>Обим </a:t>
            </a:r>
          </a:p>
          <a:p>
            <a:pPr lvl="2"/>
            <a:r>
              <a:rPr lang="sr-Cyrl-RS" dirty="0" smtClean="0"/>
              <a:t>представља укупну количину лека која је апсорбована</a:t>
            </a:r>
          </a:p>
          <a:p>
            <a:pPr lvl="2"/>
            <a:r>
              <a:rPr lang="sr-Cyrl-RS" dirty="0" smtClean="0"/>
              <a:t>не зависи од времена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04800"/>
            <a:ext cx="8208912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Фактори који утичу на апсорпцију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CS" b="1" dirty="0" smtClean="0"/>
              <a:t>На обим и брзину апсорпције утичу</a:t>
            </a:r>
            <a:r>
              <a:rPr lang="sr-Cyrl-CS" dirty="0" smtClean="0"/>
              <a:t>:</a:t>
            </a:r>
          </a:p>
          <a:p>
            <a:pPr>
              <a:buNone/>
            </a:pPr>
            <a:endParaRPr lang="sr-Cyrl-CS" dirty="0" smtClean="0"/>
          </a:p>
          <a:p>
            <a:pPr marL="457200" indent="-457200">
              <a:buFont typeface="+mj-lt"/>
              <a:buAutoNum type="arabicPeriod"/>
            </a:pPr>
            <a:r>
              <a:rPr lang="sr-Cyrl-CS" dirty="0" smtClean="0"/>
              <a:t>Пут примене лека</a:t>
            </a:r>
          </a:p>
          <a:p>
            <a:pPr marL="914400" lvl="1" indent="-457200"/>
            <a:r>
              <a:rPr lang="ru-RU" dirty="0" smtClean="0"/>
              <a:t>Ентерални</a:t>
            </a:r>
          </a:p>
          <a:p>
            <a:pPr marL="914400" lvl="1" indent="-457200"/>
            <a:r>
              <a:rPr lang="ru-RU" dirty="0" smtClean="0"/>
              <a:t>Парентерални</a:t>
            </a:r>
            <a:endParaRPr lang="sr-Cyrl-CS" dirty="0" smtClean="0"/>
          </a:p>
          <a:p>
            <a:pPr marL="457200" indent="-457200">
              <a:buFont typeface="+mj-lt"/>
              <a:buAutoNum type="arabicPeriod"/>
            </a:pPr>
            <a:r>
              <a:rPr lang="sr-Cyrl-CS" dirty="0" smtClean="0"/>
              <a:t>Особине и облик лека</a:t>
            </a:r>
          </a:p>
          <a:p>
            <a:pPr marL="457200" indent="-457200">
              <a:buFont typeface="+mj-lt"/>
              <a:buAutoNum type="arabicPeriod"/>
            </a:pPr>
            <a:r>
              <a:rPr lang="sr-Cyrl-CS" dirty="0" smtClean="0"/>
              <a:t>Карактеристике средине</a:t>
            </a:r>
          </a:p>
          <a:p>
            <a:pPr marL="457200" indent="-457200">
              <a:buFont typeface="+mj-lt"/>
              <a:buAutoNum type="arabicPeriod"/>
            </a:pPr>
            <a:r>
              <a:rPr lang="sr-Cyrl-CS" dirty="0" smtClean="0"/>
              <a:t>Истовремена примена са другим супстанцама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1. Путеви </a:t>
            </a:r>
            <a:r>
              <a:rPr lang="sr-Cyrl-CS" sz="4000" dirty="0"/>
              <a:t>примене лека</a:t>
            </a:r>
            <a:endParaRPr lang="en-US" sz="4000" dirty="0"/>
          </a:p>
        </p:txBody>
      </p:sp>
      <p:sp>
        <p:nvSpPr>
          <p:cNvPr id="154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Орални</a:t>
            </a:r>
          </a:p>
          <a:p>
            <a:r>
              <a:rPr lang="en-US"/>
              <a:t>Сублингвални</a:t>
            </a:r>
          </a:p>
          <a:p>
            <a:r>
              <a:rPr lang="en-US"/>
              <a:t>Букални</a:t>
            </a:r>
          </a:p>
          <a:p>
            <a:r>
              <a:rPr lang="en-US"/>
              <a:t>Ректални</a:t>
            </a:r>
          </a:p>
          <a:p>
            <a:r>
              <a:rPr lang="en-US"/>
              <a:t>Интравенски</a:t>
            </a:r>
          </a:p>
          <a:p>
            <a:r>
              <a:rPr lang="en-US"/>
              <a:t>Интрамускуларни</a:t>
            </a:r>
          </a:p>
          <a:p>
            <a:endParaRPr lang="en-US"/>
          </a:p>
        </p:txBody>
      </p:sp>
      <p:sp>
        <p:nvSpPr>
          <p:cNvPr id="154628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Субкутани</a:t>
            </a:r>
          </a:p>
          <a:p>
            <a:r>
              <a:rPr lang="en-US"/>
              <a:t>Интратекални</a:t>
            </a:r>
          </a:p>
          <a:p>
            <a:r>
              <a:rPr lang="en-US"/>
              <a:t>Епидурални</a:t>
            </a:r>
          </a:p>
          <a:p>
            <a:r>
              <a:rPr lang="en-US"/>
              <a:t>Трансдермални</a:t>
            </a:r>
          </a:p>
          <a:p>
            <a:r>
              <a:rPr lang="en-US"/>
              <a:t>Инхалација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388350" cy="1143000"/>
          </a:xfrm>
        </p:spPr>
        <p:txBody>
          <a:bodyPr/>
          <a:lstStyle/>
          <a:p>
            <a:r>
              <a:rPr lang="sr-Cyrl-CS" sz="4000" dirty="0" smtClean="0"/>
              <a:t>2. Особине </a:t>
            </a:r>
            <a:r>
              <a:rPr lang="sr-Cyrl-CS" sz="4000" dirty="0"/>
              <a:t>и облик лека</a:t>
            </a:r>
            <a:endParaRPr lang="en-US" sz="4000" dirty="0"/>
          </a:p>
        </p:txBody>
      </p:sp>
      <p:sp>
        <p:nvSpPr>
          <p:cNvPr id="1136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2" y="1773238"/>
            <a:ext cx="7988051" cy="4476750"/>
          </a:xfrm>
        </p:spPr>
        <p:txBody>
          <a:bodyPr/>
          <a:lstStyle/>
          <a:p>
            <a:r>
              <a:rPr lang="sr-Cyrl-CS" dirty="0"/>
              <a:t>Физичко-хемијске особине </a:t>
            </a:r>
            <a:r>
              <a:rPr lang="sr-Cyrl-CS" dirty="0" smtClean="0"/>
              <a:t>лека </a:t>
            </a:r>
            <a:endParaRPr lang="sr-Cyrl-CS" dirty="0"/>
          </a:p>
          <a:p>
            <a:pPr lvl="1"/>
            <a:r>
              <a:rPr lang="sr-Cyrl-CS" dirty="0"/>
              <a:t>Липофилност (коефицијент липидно-водене </a:t>
            </a:r>
            <a:r>
              <a:rPr lang="sr-Cyrl-CS" dirty="0" smtClean="0"/>
              <a:t>расподеле)</a:t>
            </a:r>
          </a:p>
          <a:p>
            <a:pPr lvl="2"/>
            <a:r>
              <a:rPr lang="sr-Cyrl-CS" dirty="0" smtClean="0"/>
              <a:t>апсорпција </a:t>
            </a:r>
            <a:r>
              <a:rPr lang="sr-Cyrl-CS" dirty="0"/>
              <a:t>расте са порастом коефицијента до вредности од 3000, даљи пораст смањује апсорпцију </a:t>
            </a:r>
          </a:p>
          <a:p>
            <a:pPr lvl="1"/>
            <a:r>
              <a:rPr lang="sr-Cyrl-CS" dirty="0" smtClean="0"/>
              <a:t>Распадљивост и растворљивост </a:t>
            </a:r>
            <a:r>
              <a:rPr lang="sr-Cyrl-CS" dirty="0"/>
              <a:t>– код чврстих препарата ограничава </a:t>
            </a:r>
            <a:r>
              <a:rPr lang="sr-Cyrl-CS" dirty="0" smtClean="0"/>
              <a:t>апсорпцију </a:t>
            </a:r>
          </a:p>
          <a:p>
            <a:pPr lvl="2"/>
            <a:r>
              <a:rPr lang="en-US" dirty="0" smtClean="0"/>
              <a:t>t</a:t>
            </a:r>
            <a:r>
              <a:rPr lang="en-US" baseline="-25000" dirty="0" smtClean="0"/>
              <a:t>lag</a:t>
            </a:r>
            <a:r>
              <a:rPr lang="en-US" dirty="0" smtClean="0"/>
              <a:t> </a:t>
            </a:r>
            <a:r>
              <a:rPr lang="sr-Cyrl-RS" dirty="0" smtClean="0"/>
              <a:t>(време које протекне од примене лека до постизања првих мерљивих концентрација у крви) код оралне примене зависи од времена потребног да се лек распадне и раствори и времена потребног да стигне до слузнице танког црева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388350" cy="1143000"/>
          </a:xfrm>
        </p:spPr>
        <p:txBody>
          <a:bodyPr/>
          <a:lstStyle/>
          <a:p>
            <a:r>
              <a:rPr lang="sr-Cyrl-CS" sz="4000" dirty="0" smtClean="0"/>
              <a:t>2. Особине </a:t>
            </a:r>
            <a:r>
              <a:rPr lang="sr-Cyrl-CS" sz="4000" dirty="0"/>
              <a:t>и облик лека</a:t>
            </a:r>
            <a:endParaRPr lang="en-US" sz="4000" dirty="0"/>
          </a:p>
        </p:txBody>
      </p:sp>
      <p:sp>
        <p:nvSpPr>
          <p:cNvPr id="1136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2" y="1773238"/>
            <a:ext cx="7988051" cy="4476750"/>
          </a:xfrm>
        </p:spPr>
        <p:txBody>
          <a:bodyPr/>
          <a:lstStyle/>
          <a:p>
            <a:r>
              <a:rPr lang="sr-Cyrl-CS" dirty="0"/>
              <a:t>Физичко-хемијске особине </a:t>
            </a:r>
            <a:r>
              <a:rPr lang="sr-Cyrl-CS" dirty="0" smtClean="0"/>
              <a:t>лека </a:t>
            </a:r>
            <a:endParaRPr lang="sr-Cyrl-CS" dirty="0"/>
          </a:p>
          <a:p>
            <a:pPr lvl="1"/>
            <a:r>
              <a:rPr lang="en-US" dirty="0" smtClean="0"/>
              <a:t>pH</a:t>
            </a:r>
            <a:r>
              <a:rPr lang="sr-Cyrl-CS" dirty="0" smtClean="0"/>
              <a:t> </a:t>
            </a:r>
            <a:r>
              <a:rPr lang="sr-Cyrl-CS" dirty="0"/>
              <a:t>лека </a:t>
            </a:r>
            <a:endParaRPr lang="sr-Cyrl-CS" dirty="0" smtClean="0"/>
          </a:p>
          <a:p>
            <a:pPr lvl="2"/>
            <a:r>
              <a:rPr lang="sr-Cyrl-CS" dirty="0" smtClean="0"/>
              <a:t>слабе </a:t>
            </a:r>
            <a:r>
              <a:rPr lang="sr-Cyrl-CS" dirty="0"/>
              <a:t>киселине боље се апсорбују у киселој средини (нпр. аспирин у желуцу), а слабе базе у базној (нпр. стрихнин у танком цреву) </a:t>
            </a:r>
          </a:p>
          <a:p>
            <a:r>
              <a:rPr lang="sr-Cyrl-CS" dirty="0"/>
              <a:t>Облик лека</a:t>
            </a:r>
          </a:p>
          <a:p>
            <a:pPr lvl="1"/>
            <a:r>
              <a:rPr lang="sr-Cyrl-CS" dirty="0"/>
              <a:t>раствори (водени и уљани), суспензије, емулзије, капсуле, таблете...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388350" cy="1143000"/>
          </a:xfrm>
        </p:spPr>
        <p:txBody>
          <a:bodyPr/>
          <a:lstStyle/>
          <a:p>
            <a:r>
              <a:rPr lang="sr-Cyrl-CS" sz="4000" dirty="0" smtClean="0"/>
              <a:t>3. Карактеристике </a:t>
            </a:r>
            <a:r>
              <a:rPr lang="sr-Cyrl-CS" sz="4000" dirty="0"/>
              <a:t>средине </a:t>
            </a:r>
            <a:endParaRPr lang="en-US" sz="4000" dirty="0"/>
          </a:p>
        </p:txBody>
      </p:sp>
      <p:sp>
        <p:nvSpPr>
          <p:cNvPr id="1146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</a:t>
            </a:r>
            <a:r>
              <a:rPr lang="sr-Cyrl-CS"/>
              <a:t> средине</a:t>
            </a:r>
          </a:p>
          <a:p>
            <a:pPr lvl="1"/>
            <a:r>
              <a:rPr lang="sr-Cyrl-CS"/>
              <a:t>усна дупља 6,0; желудац 1,5-3; дуоденум 5,5; јејунум 6,1; илеум 7-8; дебело црево 7-8</a:t>
            </a:r>
          </a:p>
          <a:p>
            <a:r>
              <a:rPr lang="sr-Cyrl-CS"/>
              <a:t>Мотилитет дигестивног тракта и брзина пражњења желуца</a:t>
            </a:r>
          </a:p>
          <a:p>
            <a:pPr lvl="1"/>
            <a:r>
              <a:rPr lang="sr-Cyrl-CS" smtClean="0"/>
              <a:t>волумен, вискозитет и врста хране, лекови</a:t>
            </a:r>
          </a:p>
          <a:p>
            <a:r>
              <a:rPr lang="sr-Cyrl-CS" smtClean="0"/>
              <a:t>Прокрвљеност </a:t>
            </a:r>
            <a:r>
              <a:rPr lang="sr-Cyrl-CS"/>
              <a:t>слузнице дигестивног тракта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dirty="0" smtClean="0"/>
              <a:t>4. Интеракције </a:t>
            </a:r>
            <a:r>
              <a:rPr lang="sr-Cyrl-CS" sz="3600" dirty="0"/>
              <a:t>на нивоу апсорпције </a:t>
            </a:r>
            <a:endParaRPr lang="en-US" sz="3200" dirty="0"/>
          </a:p>
        </p:txBody>
      </p:sp>
      <p:sp>
        <p:nvSpPr>
          <p:cNvPr id="1157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Промена</a:t>
            </a:r>
            <a:r>
              <a:rPr lang="en-US"/>
              <a:t> pH </a:t>
            </a:r>
            <a:r>
              <a:rPr lang="sr-Cyrl-CS"/>
              <a:t>гастроинтестиналног тракта</a:t>
            </a:r>
            <a:endParaRPr lang="en-US"/>
          </a:p>
          <a:p>
            <a:pPr lvl="1"/>
            <a:r>
              <a:rPr lang="sr-Cyrl-CS"/>
              <a:t>нпр. ранитидин + кетоконазол</a:t>
            </a:r>
          </a:p>
          <a:p>
            <a:r>
              <a:rPr lang="sr-Cyrl-CS"/>
              <a:t>Стварање комплекса који се не апсорбују</a:t>
            </a:r>
          </a:p>
          <a:p>
            <a:pPr lvl="1"/>
            <a:r>
              <a:rPr lang="sr-Cyrl-CS"/>
              <a:t>нпр. калцијум + тетрациклини</a:t>
            </a:r>
          </a:p>
          <a:p>
            <a:r>
              <a:rPr lang="sr-Cyrl-CS"/>
              <a:t>Измена мотилитета гастроинтестиналног тракта</a:t>
            </a:r>
          </a:p>
          <a:p>
            <a:pPr lvl="1"/>
            <a:r>
              <a:rPr lang="sr-Cyrl-CS"/>
              <a:t>нпр. метоклопрамид + парацетамол</a:t>
            </a:r>
          </a:p>
          <a:p>
            <a:r>
              <a:rPr lang="sr-Cyrl-CS"/>
              <a:t>Индукција/инхибиција транспортних протеина</a:t>
            </a:r>
          </a:p>
          <a:p>
            <a:pPr lvl="1"/>
            <a:r>
              <a:rPr lang="sr-Cyrl-CS"/>
              <a:t>нпр. рифампицин + дигоксин</a:t>
            </a:r>
          </a:p>
          <a:p>
            <a:r>
              <a:rPr lang="sr-Cyrl-CS"/>
              <a:t>Малапсорпција изазвана лековима </a:t>
            </a:r>
          </a:p>
          <a:p>
            <a:pPr lvl="1"/>
            <a:r>
              <a:rPr lang="sr-Cyrl-CS"/>
              <a:t>нпр. неомицин + метотрексат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Клиничка примена параметара апсорпције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Конверзија доза</a:t>
            </a:r>
          </a:p>
          <a:p>
            <a:pPr lvl="1"/>
            <a:r>
              <a:rPr lang="sr-Cyrl-RS" dirty="0" smtClean="0"/>
              <a:t>утврђивање која доза неког облика лековитог препарата је еквивалентна којој дози другог облика на основу познатих биорасположивости, нпр интравенска доза и орална доза</a:t>
            </a:r>
          </a:p>
          <a:p>
            <a:r>
              <a:rPr lang="sr-Cyrl-RS" dirty="0" smtClean="0"/>
              <a:t>Утврђивање времена потребног за постизање максималне концентрације или ефекта</a:t>
            </a:r>
          </a:p>
          <a:p>
            <a:r>
              <a:rPr lang="sr-Cyrl-RS" dirty="0" smtClean="0"/>
              <a:t>Утврђивање биоеквивалентности препарата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482850" y="6223000"/>
            <a:ext cx="26652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Време</a:t>
            </a:r>
            <a:r>
              <a:rPr lang="sr-Cyrl-CS" sz="1800" dirty="0">
                <a:latin typeface="Times New Roman" pitchFamily="18" charset="0"/>
              </a:rPr>
              <a:t> </a:t>
            </a:r>
            <a:r>
              <a:rPr lang="sr-Cyrl-CS" sz="1800" dirty="0">
                <a:latin typeface="+mn-lt"/>
              </a:rPr>
              <a:t>деловања лека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904874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 dirty="0">
                <a:solidFill>
                  <a:srgbClr val="0033CC"/>
                </a:solidFill>
                <a:latin typeface="Arial" pitchFamily="34" charset="0"/>
              </a:rPr>
              <a:t>Концентрација лека у плазми</a:t>
            </a:r>
            <a:endParaRPr kumimoji="0" lang="en-US" sz="2000" dirty="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005013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Крива концентрација/време</a:t>
            </a:r>
            <a:endParaRPr lang="en-US" sz="40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4" name="Text Box 24"/>
          <p:cNvSpPr txBox="1">
            <a:spLocks noChangeArrowheads="1"/>
          </p:cNvSpPr>
          <p:nvPr/>
        </p:nvSpPr>
        <p:spPr bwMode="auto">
          <a:xfrm>
            <a:off x="5651500" y="44370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3333CC"/>
                </a:solidFill>
              </a:rPr>
              <a:t>C</a:t>
            </a:r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076700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256490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C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0</a:t>
            </a:r>
            <a:r>
              <a:rPr lang="en-US" sz="2000" b="1" dirty="0" smtClean="0">
                <a:latin typeface="+mj-lt"/>
              </a:rPr>
              <a:t>= t</a:t>
            </a:r>
            <a:r>
              <a:rPr lang="en-US" sz="2000" b="1" baseline="-25000" dirty="0" smtClean="0">
                <a:latin typeface="+mj-lt"/>
              </a:rPr>
              <a:t>max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4068763" y="371633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ефективна концентрација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36" name="Arc 35"/>
          <p:cNvSpPr/>
          <p:nvPr/>
        </p:nvSpPr>
        <p:spPr bwMode="auto">
          <a:xfrm rot="10800000">
            <a:off x="1979712" y="-225120"/>
            <a:ext cx="5328592" cy="6048672"/>
          </a:xfrm>
          <a:prstGeom prst="arc">
            <a:avLst>
              <a:gd name="adj1" fmla="val 16200000"/>
              <a:gd name="adj2" fmla="val 28623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5507038" y="1557338"/>
            <a:ext cx="36369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2000" dirty="0" smtClean="0">
                <a:solidFill>
                  <a:srgbClr val="FF0000"/>
                </a:solidFill>
                <a:latin typeface="Arial" pitchFamily="34" charset="0"/>
              </a:rPr>
              <a:t>интравенска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r-Cyrl-RS" sz="2000" dirty="0" smtClean="0">
                <a:solidFill>
                  <a:srgbClr val="FF0000"/>
                </a:solidFill>
                <a:latin typeface="Arial" pitchFamily="34" charset="0"/>
              </a:rPr>
              <a:t>примена</a:t>
            </a:r>
            <a:endParaRPr kumimoji="0" lang="sr-Cyrl-CS" sz="2000" dirty="0">
              <a:solidFill>
                <a:srgbClr val="FF0000"/>
              </a:solidFill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482850" y="6223000"/>
            <a:ext cx="2737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Време деловања лека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904874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solidFill>
                  <a:srgbClr val="0033CC"/>
                </a:solidFill>
                <a:latin typeface="Arial" pitchFamily="34" charset="0"/>
              </a:rPr>
              <a:t>Концентрација лека у плазми</a:t>
            </a:r>
            <a:endParaRPr kumimoji="0" lang="en-US" sz="200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005013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Крива концентрација/време </a:t>
            </a:r>
            <a:br>
              <a:rPr lang="sr-Cyrl-CS" sz="4000" dirty="0" smtClean="0"/>
            </a:br>
            <a:r>
              <a:rPr lang="sr-Cyrl-CS" sz="3600" dirty="0" smtClean="0"/>
              <a:t>– Апсорпција -</a:t>
            </a:r>
            <a:endParaRPr lang="en-US" sz="36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0" name="Freeform 20"/>
          <p:cNvSpPr>
            <a:spLocks/>
          </p:cNvSpPr>
          <p:nvPr/>
        </p:nvSpPr>
        <p:spPr bwMode="auto">
          <a:xfrm>
            <a:off x="2124075" y="3505200"/>
            <a:ext cx="1781175" cy="2343150"/>
          </a:xfrm>
          <a:custGeom>
            <a:avLst/>
            <a:gdLst/>
            <a:ahLst/>
            <a:cxnLst>
              <a:cxn ang="0">
                <a:pos x="0" y="1476"/>
              </a:cxn>
              <a:cxn ang="0">
                <a:pos x="462" y="390"/>
              </a:cxn>
              <a:cxn ang="0">
                <a:pos x="834" y="18"/>
              </a:cxn>
              <a:cxn ang="0">
                <a:pos x="1122" y="282"/>
              </a:cxn>
            </a:cxnLst>
            <a:rect l="0" t="0" r="r" b="b"/>
            <a:pathLst>
              <a:path w="1122" h="1476">
                <a:moveTo>
                  <a:pt x="0" y="1476"/>
                </a:moveTo>
                <a:cubicBezTo>
                  <a:pt x="77" y="1295"/>
                  <a:pt x="323" y="633"/>
                  <a:pt x="462" y="390"/>
                </a:cubicBezTo>
                <a:cubicBezTo>
                  <a:pt x="601" y="147"/>
                  <a:pt x="724" y="36"/>
                  <a:pt x="834" y="18"/>
                </a:cubicBezTo>
                <a:cubicBezTo>
                  <a:pt x="944" y="0"/>
                  <a:pt x="1062" y="227"/>
                  <a:pt x="1122" y="282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1" name="Freeform 21"/>
          <p:cNvSpPr>
            <a:spLocks/>
          </p:cNvSpPr>
          <p:nvPr/>
        </p:nvSpPr>
        <p:spPr bwMode="auto">
          <a:xfrm>
            <a:off x="3900488" y="3943350"/>
            <a:ext cx="2687637" cy="171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2" y="144"/>
              </a:cxn>
              <a:cxn ang="0">
                <a:pos x="294" y="291"/>
              </a:cxn>
              <a:cxn ang="0">
                <a:pos x="552" y="465"/>
              </a:cxn>
              <a:cxn ang="0">
                <a:pos x="1920" y="1200"/>
              </a:cxn>
            </a:cxnLst>
            <a:rect l="0" t="0" r="r" b="b"/>
            <a:pathLst>
              <a:path w="1920" h="1200">
                <a:moveTo>
                  <a:pt x="0" y="0"/>
                </a:moveTo>
                <a:lnTo>
                  <a:pt x="132" y="144"/>
                </a:lnTo>
                <a:lnTo>
                  <a:pt x="294" y="291"/>
                </a:lnTo>
                <a:lnTo>
                  <a:pt x="552" y="465"/>
                </a:lnTo>
                <a:lnTo>
                  <a:pt x="1920" y="120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2" name="Text Box 22"/>
          <p:cNvSpPr txBox="1">
            <a:spLocks noChangeArrowheads="1"/>
          </p:cNvSpPr>
          <p:nvPr/>
        </p:nvSpPr>
        <p:spPr bwMode="auto">
          <a:xfrm>
            <a:off x="2268538" y="42211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>
                <a:solidFill>
                  <a:srgbClr val="3333CC"/>
                </a:solidFill>
              </a:rPr>
              <a:t>А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143383" name="Text Box 23"/>
          <p:cNvSpPr txBox="1">
            <a:spLocks noChangeArrowheads="1"/>
          </p:cNvSpPr>
          <p:nvPr/>
        </p:nvSpPr>
        <p:spPr bwMode="auto">
          <a:xfrm>
            <a:off x="3348038" y="29241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33CC"/>
                </a:solidFill>
              </a:rPr>
              <a:t>B</a:t>
            </a:r>
          </a:p>
        </p:txBody>
      </p:sp>
      <p:sp>
        <p:nvSpPr>
          <p:cNvPr id="143384" name="Text Box 24"/>
          <p:cNvSpPr txBox="1">
            <a:spLocks noChangeArrowheads="1"/>
          </p:cNvSpPr>
          <p:nvPr/>
        </p:nvSpPr>
        <p:spPr bwMode="auto">
          <a:xfrm>
            <a:off x="5651500" y="44370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33CC"/>
                </a:solidFill>
              </a:rPr>
              <a:t>C</a:t>
            </a:r>
          </a:p>
        </p:txBody>
      </p:sp>
      <p:sp>
        <p:nvSpPr>
          <p:cNvPr id="143385" name="Text Box 25"/>
          <p:cNvSpPr txBox="1">
            <a:spLocks noChangeArrowheads="1"/>
          </p:cNvSpPr>
          <p:nvPr/>
        </p:nvSpPr>
        <p:spPr bwMode="auto">
          <a:xfrm>
            <a:off x="5507038" y="1557338"/>
            <a:ext cx="36369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3333CC"/>
                </a:solidFill>
                <a:latin typeface="Arial" pitchFamily="34" charset="0"/>
              </a:rPr>
              <a:t>A</a:t>
            </a:r>
            <a:r>
              <a:rPr kumimoji="0" lang="en-US" sz="2000" dirty="0">
                <a:latin typeface="Arial" pitchFamily="34" charset="0"/>
                <a:cs typeface="Times New Roman" pitchFamily="18" charset="0"/>
              </a:rPr>
              <a:t> =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 апсорпција бржа од елиминације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3333CC"/>
                </a:solidFill>
                <a:latin typeface="Arial" pitchFamily="34" charset="0"/>
              </a:rPr>
              <a:t>B</a:t>
            </a:r>
            <a:r>
              <a:rPr kumimoji="0" lang="en-US" sz="2000" dirty="0">
                <a:latin typeface="Arial" pitchFamily="34" charset="0"/>
                <a:cs typeface="Times New Roman" pitchFamily="18" charset="0"/>
              </a:rPr>
              <a:t> = 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брзина апсорпције једнака</a:t>
            </a:r>
            <a:r>
              <a:rPr kumimoji="0" lang="sr-Cyrl-CS" sz="2000" dirty="0">
                <a:latin typeface="Arial" pitchFamily="34" charset="0"/>
              </a:rPr>
              <a:t> 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брзини елиминације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3333CC"/>
                </a:solidFill>
                <a:latin typeface="Arial" pitchFamily="34" charset="0"/>
              </a:rPr>
              <a:t>C</a:t>
            </a:r>
            <a:r>
              <a:rPr lang="sr-Cyrl-CS" sz="2000" baseline="-25000" dirty="0">
                <a:latin typeface="Arial" pitchFamily="34" charset="0"/>
              </a:rPr>
              <a:t>  </a:t>
            </a:r>
            <a:r>
              <a:rPr kumimoji="0" lang="en-US" sz="2000" dirty="0">
                <a:latin typeface="Arial" pitchFamily="34" charset="0"/>
                <a:cs typeface="Times New Roman" pitchFamily="18" charset="0"/>
              </a:rPr>
              <a:t>= 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елиминација доминантна</a:t>
            </a:r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5" y="3529013"/>
            <a:ext cx="2017713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7" name="Line 27"/>
          <p:cNvSpPr>
            <a:spLocks noChangeShapeType="1"/>
          </p:cNvSpPr>
          <p:nvPr/>
        </p:nvSpPr>
        <p:spPr bwMode="auto">
          <a:xfrm flipH="1">
            <a:off x="3492500" y="3367088"/>
            <a:ext cx="0" cy="24765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076700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2916238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4014788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32131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C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57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0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3089275" y="5805488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2916238" y="6237288"/>
            <a:ext cx="10795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4068763" y="371633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ефективна концентрација</a:t>
            </a:r>
            <a:endParaRPr lang="en-US" sz="1800" baseline="-25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/>
              <a:t>Параметри апсорпције лекова</a:t>
            </a:r>
            <a:endParaRPr lang="en-US" sz="4000"/>
          </a:p>
        </p:txBody>
      </p:sp>
      <p:sp>
        <p:nvSpPr>
          <p:cNvPr id="737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Брзина апсорпције</a:t>
            </a:r>
          </a:p>
          <a:p>
            <a:pPr lvl="1"/>
            <a:r>
              <a:rPr lang="ru-RU" dirty="0" smtClean="0"/>
              <a:t>Време полуапсорпције (t</a:t>
            </a:r>
            <a:r>
              <a:rPr lang="ru-RU" baseline="-25000" dirty="0" smtClean="0"/>
              <a:t>1/2а</a:t>
            </a:r>
            <a:r>
              <a:rPr lang="ru-RU" dirty="0" smtClean="0"/>
              <a:t>) </a:t>
            </a:r>
          </a:p>
          <a:p>
            <a:pPr lvl="1"/>
            <a:r>
              <a:rPr lang="ru-RU" dirty="0" smtClean="0"/>
              <a:t>Време до постизања максималне концентрације (</a:t>
            </a:r>
            <a:r>
              <a:rPr lang="en-US" dirty="0" smtClean="0"/>
              <a:t>t</a:t>
            </a:r>
            <a:r>
              <a:rPr lang="en-US" baseline="-25000" dirty="0" smtClean="0"/>
              <a:t>max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Константа брзине апсорпције (K</a:t>
            </a:r>
            <a:r>
              <a:rPr lang="ru-RU" baseline="-25000" dirty="0" smtClean="0"/>
              <a:t>a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Обим апсорпције</a:t>
            </a:r>
          </a:p>
          <a:p>
            <a:pPr lvl="1"/>
            <a:r>
              <a:rPr lang="ru-RU" dirty="0" smtClean="0"/>
              <a:t>Биорасположивост</a:t>
            </a:r>
          </a:p>
          <a:p>
            <a:pPr lvl="1"/>
            <a:r>
              <a:rPr lang="ru-RU" dirty="0" smtClean="0"/>
              <a:t>Максимална концентрација (</a:t>
            </a:r>
            <a:r>
              <a:rPr lang="en-US" dirty="0" smtClean="0"/>
              <a:t>C</a:t>
            </a:r>
            <a:r>
              <a:rPr lang="en-US" baseline="-25000" dirty="0" smtClean="0"/>
              <a:t>max</a:t>
            </a:r>
            <a:r>
              <a:rPr lang="ru-RU" dirty="0" smtClean="0"/>
              <a:t>)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Брзина апсорпције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smtClean="0"/>
              <a:t>Константна </a:t>
            </a:r>
            <a:r>
              <a:rPr lang="sr-Cyrl-RS" dirty="0" smtClean="0"/>
              <a:t>– апсорпција се одвија по кинетици нултог реда</a:t>
            </a:r>
          </a:p>
          <a:p>
            <a:pPr lvl="1"/>
            <a:r>
              <a:rPr lang="sr-Cyrl-RS" dirty="0" smtClean="0"/>
              <a:t>интравенска инфузија константне брзине 		(зависи од брзине инфузије, тј допремања лека)</a:t>
            </a:r>
          </a:p>
          <a:p>
            <a:pPr lvl="1"/>
            <a:r>
              <a:rPr lang="sr-Cyrl-RS" dirty="0" smtClean="0"/>
              <a:t>може се постићи и код неких врста оралне примене 	(зависи од фактора који утичу на апсорпцију)</a:t>
            </a:r>
          </a:p>
          <a:p>
            <a:r>
              <a:rPr lang="sr-Cyrl-RS" dirty="0" smtClean="0"/>
              <a:t>Пропорционална количини (концентрацији) лека на месту апсорпције: најбржа на почетку, најспорија на крају – одвија се по кинетици </a:t>
            </a:r>
            <a:r>
              <a:rPr lang="sr-Cyrl-RS" smtClean="0"/>
              <a:t>првог </a:t>
            </a:r>
            <a:r>
              <a:rPr lang="sr-Cyrl-RS" smtClean="0"/>
              <a:t>реда</a:t>
            </a:r>
            <a:endParaRPr lang="en-US" smtClean="0"/>
          </a:p>
          <a:p>
            <a:pPr lvl="1"/>
            <a:r>
              <a:rPr lang="sr-Cyrl-RS" smtClean="0"/>
              <a:t>нпр</a:t>
            </a:r>
            <a:r>
              <a:rPr lang="sr-Cyrl-RS" dirty="0" smtClean="0"/>
              <a:t>. </a:t>
            </a:r>
            <a:r>
              <a:rPr lang="sr-Cyrl-RS" smtClean="0"/>
              <a:t>интрамускуларна </a:t>
            </a:r>
            <a:r>
              <a:rPr lang="sr-Cyrl-RS" smtClean="0"/>
              <a:t>ињекција</a:t>
            </a:r>
            <a:endParaRPr lang="en-US" smtClean="0"/>
          </a:p>
          <a:p>
            <a:r>
              <a:rPr lang="sr-Cyrl-RS" smtClean="0"/>
              <a:t>Тренутна апсорпција се као процес заобилази</a:t>
            </a:r>
          </a:p>
          <a:p>
            <a:pPr lvl="1"/>
            <a:r>
              <a:rPr lang="sr-Cyrl-RS" smtClean="0"/>
              <a:t>болус </a:t>
            </a:r>
            <a:r>
              <a:rPr lang="sr-Cyrl-RS" smtClean="0"/>
              <a:t>ињекција</a:t>
            </a:r>
            <a:endParaRPr lang="en-US" smtClean="0"/>
          </a:p>
          <a:p>
            <a:pPr lvl="1"/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Брзина апсорпције</a:t>
            </a:r>
            <a:br>
              <a:rPr lang="sr-Cyrl-RS" dirty="0" smtClean="0"/>
            </a:br>
            <a:r>
              <a:rPr lang="en-US" sz="3600" dirty="0" smtClean="0"/>
              <a:t>-</a:t>
            </a:r>
            <a:r>
              <a:rPr lang="sr-Cyrl-RS" sz="3600" dirty="0" smtClean="0"/>
              <a:t> параметри 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1773238"/>
            <a:ext cx="7700020" cy="4476750"/>
          </a:xfrm>
        </p:spPr>
        <p:txBody>
          <a:bodyPr/>
          <a:lstStyle/>
          <a:p>
            <a:r>
              <a:rPr lang="ru-RU" dirty="0" smtClean="0"/>
              <a:t>Време полуапсорпције (t</a:t>
            </a:r>
            <a:r>
              <a:rPr lang="ru-RU" baseline="-25000" dirty="0" smtClean="0"/>
              <a:t>1/2а</a:t>
            </a:r>
            <a:r>
              <a:rPr lang="ru-RU" dirty="0" smtClean="0"/>
              <a:t>) </a:t>
            </a:r>
          </a:p>
          <a:p>
            <a:pPr lvl="1"/>
            <a:r>
              <a:rPr lang="ru-RU" dirty="0" smtClean="0"/>
              <a:t>време за које половина биорасположиве дозе доспе до системске циркулације</a:t>
            </a:r>
          </a:p>
          <a:p>
            <a:r>
              <a:rPr lang="ru-RU" dirty="0" smtClean="0"/>
              <a:t>Време до постизања максималне концентрације (t</a:t>
            </a:r>
            <a:r>
              <a:rPr lang="ru-RU" baseline="-25000" dirty="0" smtClean="0"/>
              <a:t>max</a:t>
            </a:r>
            <a:r>
              <a:rPr lang="ru-RU" dirty="0" smtClean="0"/>
              <a:t>)</a:t>
            </a:r>
          </a:p>
          <a:p>
            <a:pPr lvl="1"/>
            <a:r>
              <a:rPr lang="ru-RU" smtClean="0"/>
              <a:t>време које протекне до тренутка у коме је у јединици времена количина лека која се апсорбује једнака количини лека која се елиминише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Брзина апсорпције</a:t>
            </a:r>
            <a:br>
              <a:rPr lang="sr-Cyrl-RS" dirty="0" smtClean="0"/>
            </a:br>
            <a:r>
              <a:rPr lang="en-US" sz="3600" dirty="0" smtClean="0"/>
              <a:t>-</a:t>
            </a:r>
            <a:r>
              <a:rPr lang="sr-Cyrl-RS" sz="3600" dirty="0" smtClean="0"/>
              <a:t> параметри 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1773238"/>
            <a:ext cx="7700020" cy="4476750"/>
          </a:xfrm>
        </p:spPr>
        <p:txBody>
          <a:bodyPr/>
          <a:lstStyle/>
          <a:p>
            <a:r>
              <a:rPr lang="ru-RU" dirty="0" smtClean="0"/>
              <a:t>Константа брзине апсорпције (K</a:t>
            </a:r>
            <a:r>
              <a:rPr lang="ru-RU" baseline="-25000" dirty="0" smtClean="0"/>
              <a:t>a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sr-Cyrl-RS" dirty="0" smtClean="0"/>
              <a:t>проценат лека на месту апсорпције (нпр. у танком цреву код оралне примене) који доспе до системске циркулације у јединици времена, тј. на сат</a:t>
            </a:r>
          </a:p>
          <a:p>
            <a:pPr lvl="2"/>
            <a:r>
              <a:rPr lang="sr-Cyrl-RS" dirty="0" smtClean="0"/>
              <a:t>брзом апсорпцијом сматрају се вредности </a:t>
            </a:r>
            <a:r>
              <a:rPr lang="ru-RU" dirty="0" smtClean="0"/>
              <a:t>K</a:t>
            </a:r>
            <a:r>
              <a:rPr lang="ru-RU" baseline="-25000" dirty="0" smtClean="0"/>
              <a:t>a</a:t>
            </a:r>
            <a:r>
              <a:rPr lang="ru-RU" dirty="0" smtClean="0"/>
              <a:t> </a:t>
            </a:r>
            <a:r>
              <a:rPr lang="sr-Cyrl-RS" dirty="0" smtClean="0"/>
              <a:t>преко 1/</a:t>
            </a:r>
            <a:r>
              <a:rPr lang="en-US" dirty="0" smtClean="0"/>
              <a:t>h</a:t>
            </a:r>
            <a:endParaRPr lang="sr-Cyrl-RS" dirty="0" smtClean="0"/>
          </a:p>
          <a:p>
            <a:pPr lvl="1"/>
            <a:r>
              <a:rPr lang="sr-Cyrl-RS" dirty="0" smtClean="0"/>
              <a:t>реална брзина апсорпције одговара </a:t>
            </a:r>
            <a:r>
              <a:rPr lang="ru-RU" dirty="0" smtClean="0"/>
              <a:t>K</a:t>
            </a:r>
            <a:r>
              <a:rPr lang="ru-RU" baseline="-25000" dirty="0" smtClean="0"/>
              <a:t>a</a:t>
            </a:r>
            <a:r>
              <a:rPr lang="ru-RU" dirty="0" smtClean="0"/>
              <a:t> само при нултој кинетици; при кинетици првог реда зависиће од количине лека на месту апсорпције, па ће се смањивати током процеса.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 Box 2"/>
          <p:cNvSpPr txBox="1">
            <a:spLocks noChangeArrowheads="1"/>
          </p:cNvSpPr>
          <p:nvPr/>
        </p:nvSpPr>
        <p:spPr bwMode="auto">
          <a:xfrm>
            <a:off x="5868045" y="4797648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sr-Cyrl-CS" sz="2000" dirty="0">
                <a:latin typeface="+mn-lt"/>
                <a:cs typeface="Times New Roman" pitchFamily="18" charset="0"/>
              </a:rPr>
              <a:t>k</a:t>
            </a:r>
            <a:r>
              <a:rPr kumimoji="0" lang="sr-Cyrl-CS" sz="2000" baseline="-25000" dirty="0">
                <a:latin typeface="+mn-lt"/>
                <a:cs typeface="Times New Roman" pitchFamily="18" charset="0"/>
              </a:rPr>
              <a:t>а </a:t>
            </a:r>
            <a:r>
              <a:rPr kumimoji="0" lang="en-US" sz="2000" dirty="0">
                <a:latin typeface="+mn-lt"/>
                <a:cs typeface="Times New Roman" pitchFamily="18" charset="0"/>
              </a:rPr>
              <a:t>=</a:t>
            </a:r>
            <a:r>
              <a:rPr kumimoji="0" lang="sr-Cyrl-CS" sz="2000" dirty="0">
                <a:latin typeface="+mn-lt"/>
                <a:cs typeface="Times New Roman" pitchFamily="18" charset="0"/>
              </a:rPr>
              <a:t>            </a:t>
            </a:r>
            <a:r>
              <a:rPr kumimoji="0" lang="en-US" sz="2000" dirty="0">
                <a:latin typeface="+mn-lt"/>
                <a:cs typeface="Times New Roman" pitchFamily="18" charset="0"/>
              </a:rPr>
              <a:t>=</a:t>
            </a:r>
            <a:r>
              <a:rPr kumimoji="0" lang="sr-Cyrl-CS" sz="2000" dirty="0">
                <a:latin typeface="+mn-lt"/>
                <a:cs typeface="Times New Roman" pitchFamily="18" charset="0"/>
              </a:rPr>
              <a:t>                </a:t>
            </a:r>
            <a:endParaRPr lang="sr-Cyrl-CS" sz="2000" baseline="-25000" dirty="0">
              <a:latin typeface="+mn-lt"/>
            </a:endParaRPr>
          </a:p>
        </p:txBody>
      </p:sp>
      <p:sp>
        <p:nvSpPr>
          <p:cNvPr id="82" name="Text Box 30"/>
          <p:cNvSpPr txBox="1">
            <a:spLocks noChangeArrowheads="1"/>
          </p:cNvSpPr>
          <p:nvPr/>
        </p:nvSpPr>
        <p:spPr bwMode="auto">
          <a:xfrm>
            <a:off x="6374457" y="4557936"/>
            <a:ext cx="789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0,693</a:t>
            </a:r>
            <a:endParaRPr lang="en-US" sz="1800" dirty="0">
              <a:latin typeface="+mn-lt"/>
            </a:endParaRPr>
          </a:p>
        </p:txBody>
      </p:sp>
      <p:sp>
        <p:nvSpPr>
          <p:cNvPr id="83" name="Text Box 31"/>
          <p:cNvSpPr txBox="1">
            <a:spLocks noChangeArrowheads="1"/>
          </p:cNvSpPr>
          <p:nvPr/>
        </p:nvSpPr>
        <p:spPr bwMode="auto">
          <a:xfrm>
            <a:off x="6445895" y="4989736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+mn-lt"/>
              </a:rPr>
              <a:t>t</a:t>
            </a:r>
            <a:r>
              <a:rPr lang="sr-Cyrl-CS" sz="2000" baseline="-25000" dirty="0">
                <a:latin typeface="+mn-lt"/>
              </a:rPr>
              <a:t>1/2а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84" name="Line 32"/>
          <p:cNvSpPr>
            <a:spLocks noChangeShapeType="1"/>
          </p:cNvSpPr>
          <p:nvPr/>
        </p:nvSpPr>
        <p:spPr bwMode="auto">
          <a:xfrm>
            <a:off x="6517332" y="4989736"/>
            <a:ext cx="503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85" name="Text Box 33"/>
          <p:cNvSpPr txBox="1">
            <a:spLocks noChangeArrowheads="1"/>
          </p:cNvSpPr>
          <p:nvPr/>
        </p:nvSpPr>
        <p:spPr bwMode="auto">
          <a:xfrm>
            <a:off x="7164288" y="4557936"/>
            <a:ext cx="12247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800" smtClean="0">
                <a:latin typeface="+mn-lt"/>
              </a:rPr>
              <a:t>x</a:t>
            </a:r>
            <a:r>
              <a:rPr lang="sr-Cyrl-CS" sz="1800" smtClean="0">
                <a:latin typeface="+mn-lt"/>
              </a:rPr>
              <a:t> </a:t>
            </a:r>
            <a:r>
              <a:rPr lang="en-US" sz="1400" dirty="0" smtClean="0">
                <a:latin typeface="+mn-lt"/>
                <a:cs typeface="Times New Roman" pitchFamily="18" charset="0"/>
              </a:rPr>
              <a:t>x</a:t>
            </a:r>
            <a:r>
              <a:rPr lang="sr-Cyrl-CS" sz="1800" dirty="0" smtClean="0">
                <a:latin typeface="+mn-lt"/>
                <a:cs typeface="Times New Roman" pitchFamily="18" charset="0"/>
              </a:rPr>
              <a:t> </a:t>
            </a:r>
            <a:r>
              <a:rPr lang="sr-Cyrl-CS" sz="1800" dirty="0">
                <a:latin typeface="+mn-lt"/>
                <a:cs typeface="Times New Roman" pitchFamily="18" charset="0"/>
              </a:rPr>
              <a:t>0,693</a:t>
            </a:r>
            <a:endParaRPr lang="sr-Cyrl-CS" sz="1800" baseline="-25000" dirty="0">
              <a:latin typeface="+mn-lt"/>
              <a:cs typeface="Times New Roman" pitchFamily="18" charset="0"/>
            </a:endParaRPr>
          </a:p>
        </p:txBody>
      </p:sp>
      <p:sp>
        <p:nvSpPr>
          <p:cNvPr id="86" name="Text Box 34"/>
          <p:cNvSpPr txBox="1">
            <a:spLocks noChangeArrowheads="1"/>
          </p:cNvSpPr>
          <p:nvPr/>
        </p:nvSpPr>
        <p:spPr bwMode="auto">
          <a:xfrm>
            <a:off x="7379667" y="4989736"/>
            <a:ext cx="72072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t</a:t>
            </a:r>
            <a:r>
              <a:rPr lang="en-US" sz="2000" baseline="-25000" dirty="0" smtClean="0">
                <a:latin typeface="+mn-lt"/>
              </a:rPr>
              <a:t>max</a:t>
            </a:r>
            <a:endParaRPr lang="en-US" sz="2000" baseline="-25000" dirty="0">
              <a:latin typeface="+mn-lt"/>
            </a:endParaRPr>
          </a:p>
          <a:p>
            <a:pPr algn="r">
              <a:spcBef>
                <a:spcPct val="50000"/>
              </a:spcBef>
            </a:pPr>
            <a:endParaRPr lang="en-US" sz="1800" baseline="-25000" dirty="0">
              <a:latin typeface="+mn-lt"/>
            </a:endParaRPr>
          </a:p>
        </p:txBody>
      </p:sp>
      <p:sp>
        <p:nvSpPr>
          <p:cNvPr id="87" name="Line 35"/>
          <p:cNvSpPr>
            <a:spLocks noChangeShapeType="1"/>
          </p:cNvSpPr>
          <p:nvPr/>
        </p:nvSpPr>
        <p:spPr bwMode="auto">
          <a:xfrm>
            <a:off x="7452370" y="4989736"/>
            <a:ext cx="79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88" name="Rectangle 39"/>
          <p:cNvSpPr>
            <a:spLocks noChangeArrowheads="1"/>
          </p:cNvSpPr>
          <p:nvPr/>
        </p:nvSpPr>
        <p:spPr bwMode="auto">
          <a:xfrm>
            <a:off x="5869632" y="4484911"/>
            <a:ext cx="2590800" cy="1008062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83568" y="1556792"/>
            <a:ext cx="828092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latin typeface="+mn-lt"/>
              </a:rPr>
              <a:t>Претпоставк</a:t>
            </a:r>
            <a:r>
              <a:rPr lang="en-US" dirty="0" smtClean="0">
                <a:latin typeface="+mn-lt"/>
              </a:rPr>
              <a:t>e</a:t>
            </a:r>
            <a:r>
              <a:rPr lang="sr-Cyrl-RS" dirty="0" smtClean="0">
                <a:latin typeface="+mn-lt"/>
              </a:rPr>
              <a:t>: </a:t>
            </a:r>
          </a:p>
          <a:p>
            <a:r>
              <a:rPr lang="sr-Cyrl-RS" sz="2000" dirty="0" smtClean="0">
                <a:latin typeface="+mn-lt"/>
              </a:rPr>
              <a:t>1) константа апсорпције је бар 5 пута већа од константе елиминације</a:t>
            </a:r>
            <a:endParaRPr lang="en-US" sz="2000" dirty="0" smtClean="0">
              <a:latin typeface="+mn-lt"/>
            </a:endParaRPr>
          </a:p>
          <a:p>
            <a:r>
              <a:rPr lang="sr-Cyrl-RS" sz="2000" dirty="0" smtClean="0">
                <a:latin typeface="+mn-lt"/>
              </a:rPr>
              <a:t>2) апсорпција је комплетна</a:t>
            </a:r>
          </a:p>
          <a:p>
            <a:r>
              <a:rPr lang="sr-Cyrl-RS" sz="2000" dirty="0" smtClean="0">
                <a:latin typeface="+mn-lt"/>
              </a:rPr>
              <a:t>3) процеси се одвијају по кинетици првог реда и по моделу са </a:t>
            </a:r>
            <a:r>
              <a:rPr lang="sr-Cyrl-RS" sz="2000" smtClean="0">
                <a:latin typeface="+mn-lt"/>
              </a:rPr>
              <a:t>једним одељком</a:t>
            </a:r>
          </a:p>
          <a:p>
            <a:pPr algn="r"/>
            <a:r>
              <a:rPr lang="sr-Cyrl-RS" sz="1800" smtClean="0">
                <a:latin typeface="+mn-lt"/>
              </a:rPr>
              <a:t>*метода инспекције</a:t>
            </a:r>
          </a:p>
          <a:p>
            <a:pPr algn="r"/>
            <a:endParaRPr lang="sr-Cyrl-RS" sz="1200" dirty="0" smtClean="0">
              <a:latin typeface="+mn-lt"/>
            </a:endParaRPr>
          </a:p>
          <a:p>
            <a:pPr algn="r"/>
            <a:r>
              <a:rPr lang="sr-Cyrl-CS" b="1" dirty="0" smtClean="0">
                <a:latin typeface="+mn-lt"/>
                <a:cs typeface="Shonar Bangla" pitchFamily="34" charset="0"/>
              </a:rPr>
              <a:t>				 </a:t>
            </a:r>
            <a:r>
              <a:rPr lang="en-US" dirty="0" smtClean="0">
                <a:latin typeface="+mn-lt"/>
                <a:cs typeface="Shonar Bangla" pitchFamily="34" charset="0"/>
              </a:rPr>
              <a:t>t</a:t>
            </a:r>
            <a:r>
              <a:rPr lang="en-US" baseline="-25000" dirty="0" smtClean="0">
                <a:latin typeface="+mn-lt"/>
                <a:cs typeface="Shonar Bangla" pitchFamily="34" charset="0"/>
              </a:rPr>
              <a:t>max</a:t>
            </a:r>
            <a:r>
              <a:rPr kumimoji="0" lang="en-US" dirty="0" smtClean="0">
                <a:latin typeface="+mn-lt"/>
                <a:cs typeface="Shonar Bangla" pitchFamily="34" charset="0"/>
              </a:rPr>
              <a:t> </a:t>
            </a:r>
            <a:r>
              <a:rPr kumimoji="0" lang="en-US" smtClean="0">
                <a:latin typeface="+mn-lt"/>
                <a:cs typeface="Shonar Bangla" pitchFamily="34" charset="0"/>
              </a:rPr>
              <a:t>= x</a:t>
            </a:r>
            <a:r>
              <a:rPr kumimoji="0" lang="sr-Cyrl-CS" smtClean="0">
                <a:latin typeface="+mn-lt"/>
                <a:cs typeface="Shonar Bangla" pitchFamily="34" charset="0"/>
              </a:rPr>
              <a:t> </a:t>
            </a:r>
            <a:r>
              <a:rPr lang="en-US" sz="1600" dirty="0" smtClean="0">
                <a:latin typeface="+mn-lt"/>
                <a:cs typeface="Shonar Bangla" pitchFamily="34" charset="0"/>
              </a:rPr>
              <a:t>x</a:t>
            </a:r>
            <a:r>
              <a:rPr kumimoji="0" lang="sr-Cyrl-CS" dirty="0" smtClean="0">
                <a:latin typeface="+mn-lt"/>
                <a:cs typeface="Shonar Bangla" pitchFamily="34" charset="0"/>
              </a:rPr>
              <a:t> </a:t>
            </a:r>
            <a:r>
              <a:rPr lang="en-US" smtClean="0">
                <a:latin typeface="+mn-lt"/>
                <a:cs typeface="Shonar Bangla" pitchFamily="34" charset="0"/>
              </a:rPr>
              <a:t>t</a:t>
            </a:r>
            <a:r>
              <a:rPr lang="sr-Cyrl-CS" baseline="-25000" smtClean="0">
                <a:latin typeface="+mn-lt"/>
                <a:cs typeface="Shonar Bangla" pitchFamily="34" charset="0"/>
              </a:rPr>
              <a:t>1/2а</a:t>
            </a:r>
            <a:r>
              <a:rPr lang="en-US" smtClean="0">
                <a:latin typeface="+mn-lt"/>
                <a:cs typeface="Shonar Bangla" pitchFamily="34" charset="0"/>
              </a:rPr>
              <a:t>, x je 3-5</a:t>
            </a:r>
            <a:r>
              <a:rPr lang="sr-Cyrl-CS" baseline="-25000" smtClean="0">
                <a:latin typeface="+mn-lt"/>
                <a:cs typeface="Shonar Bangla" pitchFamily="34" charset="0"/>
              </a:rPr>
              <a:t> </a:t>
            </a:r>
            <a:endParaRPr lang="en-US" dirty="0">
              <a:latin typeface="+mn-lt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107504" y="-243408"/>
            <a:ext cx="7180443" cy="7101408"/>
            <a:chOff x="-193604" y="-1852420"/>
            <a:chExt cx="10336718" cy="8343879"/>
          </a:xfrm>
        </p:grpSpPr>
        <p:grpSp>
          <p:nvGrpSpPr>
            <p:cNvPr id="91" name="Group 35"/>
            <p:cNvGrpSpPr/>
            <p:nvPr/>
          </p:nvGrpSpPr>
          <p:grpSpPr>
            <a:xfrm>
              <a:off x="-193604" y="-1852420"/>
              <a:ext cx="10336718" cy="8343879"/>
              <a:chOff x="-193604" y="-1852420"/>
              <a:chExt cx="10336718" cy="8343879"/>
            </a:xfrm>
          </p:grpSpPr>
          <p:sp>
            <p:nvSpPr>
              <p:cNvPr id="94" name="Line 5"/>
              <p:cNvSpPr>
                <a:spLocks noChangeShapeType="1"/>
              </p:cNvSpPr>
              <p:nvPr/>
            </p:nvSpPr>
            <p:spPr bwMode="auto">
              <a:xfrm>
                <a:off x="1161912" y="2644924"/>
                <a:ext cx="0" cy="320400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 type="triangle" w="lg" len="lg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8"/>
              <p:cNvSpPr>
                <a:spLocks noChangeShapeType="1"/>
              </p:cNvSpPr>
              <p:nvPr/>
            </p:nvSpPr>
            <p:spPr bwMode="auto">
              <a:xfrm>
                <a:off x="1098412" y="4509120"/>
                <a:ext cx="127000" cy="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10"/>
              <p:cNvSpPr>
                <a:spLocks noChangeShapeType="1"/>
              </p:cNvSpPr>
              <p:nvPr/>
            </p:nvSpPr>
            <p:spPr bwMode="auto">
              <a:xfrm>
                <a:off x="1098412" y="3254504"/>
                <a:ext cx="127000" cy="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13"/>
              <p:cNvSpPr>
                <a:spLocks noChangeShapeType="1"/>
              </p:cNvSpPr>
              <p:nvPr/>
            </p:nvSpPr>
            <p:spPr bwMode="auto">
              <a:xfrm>
                <a:off x="1161912" y="5842000"/>
                <a:ext cx="3780000" cy="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 type="none" w="med" len="med"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Line 14"/>
              <p:cNvSpPr>
                <a:spLocks noChangeShapeType="1"/>
              </p:cNvSpPr>
              <p:nvPr/>
            </p:nvSpPr>
            <p:spPr bwMode="auto">
              <a:xfrm flipV="1">
                <a:off x="1790583" y="5759450"/>
                <a:ext cx="0" cy="16510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Text Box 31"/>
              <p:cNvSpPr txBox="1">
                <a:spLocks noChangeArrowheads="1"/>
              </p:cNvSpPr>
              <p:nvPr/>
            </p:nvSpPr>
            <p:spPr bwMode="auto">
              <a:xfrm>
                <a:off x="117377" y="3032125"/>
                <a:ext cx="996909" cy="470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sr-Cyrl-RS" sz="2000" smtClean="0">
                    <a:latin typeface="Cambria" pitchFamily="18" charset="0"/>
                  </a:rPr>
                  <a:t>100</a:t>
                </a:r>
                <a:endParaRPr lang="en-US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100" name="Text Box 32"/>
              <p:cNvSpPr txBox="1">
                <a:spLocks noChangeArrowheads="1"/>
              </p:cNvSpPr>
              <p:nvPr/>
            </p:nvSpPr>
            <p:spPr bwMode="auto">
              <a:xfrm>
                <a:off x="1187623" y="5953472"/>
                <a:ext cx="1106618" cy="470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smtClean="0">
                    <a:latin typeface="Cambria" pitchFamily="18" charset="0"/>
                  </a:rPr>
                  <a:t>t</a:t>
                </a:r>
                <a:r>
                  <a:rPr lang="sr-Cyrl-RS" sz="2000" baseline="-25000" smtClean="0">
                    <a:latin typeface="Cambria" pitchFamily="18" charset="0"/>
                  </a:rPr>
                  <a:t>1/2а</a:t>
                </a:r>
                <a:endParaRPr lang="en-US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101" name="Text Box 31"/>
              <p:cNvSpPr txBox="1">
                <a:spLocks noChangeArrowheads="1"/>
              </p:cNvSpPr>
              <p:nvPr/>
            </p:nvSpPr>
            <p:spPr bwMode="auto">
              <a:xfrm>
                <a:off x="250187" y="4253026"/>
                <a:ext cx="863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sr-Cyrl-RS" sz="2000" smtClean="0">
                    <a:latin typeface="Cambria" pitchFamily="18" charset="0"/>
                  </a:rPr>
                  <a:t>50</a:t>
                </a:r>
                <a:endParaRPr lang="en-US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102" name="Line 28"/>
              <p:cNvSpPr>
                <a:spLocks noChangeShapeType="1"/>
              </p:cNvSpPr>
              <p:nvPr/>
            </p:nvSpPr>
            <p:spPr bwMode="auto">
              <a:xfrm>
                <a:off x="1144499" y="4509120"/>
                <a:ext cx="648000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" name="Line 28"/>
              <p:cNvSpPr>
                <a:spLocks noChangeShapeType="1"/>
              </p:cNvSpPr>
              <p:nvPr/>
            </p:nvSpPr>
            <p:spPr bwMode="auto">
              <a:xfrm>
                <a:off x="1790583" y="4514824"/>
                <a:ext cx="0" cy="133200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4" name="Line 28"/>
              <p:cNvSpPr>
                <a:spLocks noChangeShapeType="1"/>
              </p:cNvSpPr>
              <p:nvPr/>
            </p:nvSpPr>
            <p:spPr bwMode="auto">
              <a:xfrm>
                <a:off x="1197496" y="6021288"/>
                <a:ext cx="576000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prstDash val="dash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5" name="Arc 104"/>
              <p:cNvSpPr/>
              <p:nvPr/>
            </p:nvSpPr>
            <p:spPr bwMode="auto">
              <a:xfrm rot="15752145" flipH="1">
                <a:off x="124156" y="-1024328"/>
                <a:ext cx="7704856" cy="6048672"/>
              </a:xfrm>
              <a:prstGeom prst="arc">
                <a:avLst>
                  <a:gd name="adj1" fmla="val 17186666"/>
                  <a:gd name="adj2" fmla="val 21515571"/>
                </a:avLst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06" name="Line 5"/>
              <p:cNvSpPr>
                <a:spLocks noChangeShapeType="1"/>
              </p:cNvSpPr>
              <p:nvPr/>
            </p:nvSpPr>
            <p:spPr bwMode="auto">
              <a:xfrm>
                <a:off x="5266368" y="2642190"/>
                <a:ext cx="0" cy="320400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 type="triangle" w="lg" len="lg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8"/>
              <p:cNvSpPr>
                <a:spLocks noChangeShapeType="1"/>
              </p:cNvSpPr>
              <p:nvPr/>
            </p:nvSpPr>
            <p:spPr bwMode="auto">
              <a:xfrm>
                <a:off x="5202868" y="3717032"/>
                <a:ext cx="127000" cy="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10"/>
              <p:cNvSpPr>
                <a:spLocks noChangeShapeType="1"/>
              </p:cNvSpPr>
              <p:nvPr/>
            </p:nvSpPr>
            <p:spPr bwMode="auto">
              <a:xfrm>
                <a:off x="5202868" y="3251770"/>
                <a:ext cx="127000" cy="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13"/>
              <p:cNvSpPr>
                <a:spLocks noChangeShapeType="1"/>
              </p:cNvSpPr>
              <p:nvPr/>
            </p:nvSpPr>
            <p:spPr bwMode="auto">
              <a:xfrm>
                <a:off x="5266368" y="5839266"/>
                <a:ext cx="3780000" cy="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 type="none" w="med" len="med"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14"/>
              <p:cNvSpPr>
                <a:spLocks noChangeShapeType="1"/>
              </p:cNvSpPr>
              <p:nvPr/>
            </p:nvSpPr>
            <p:spPr bwMode="auto">
              <a:xfrm flipV="1">
                <a:off x="5840961" y="5756716"/>
                <a:ext cx="0" cy="165100"/>
              </a:xfrm>
              <a:prstGeom prst="line">
                <a:avLst/>
              </a:prstGeom>
              <a:noFill/>
              <a:ln w="23813">
                <a:solidFill>
                  <a:srgbClr val="003D6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Text Box 31"/>
              <p:cNvSpPr txBox="1">
                <a:spLocks noChangeArrowheads="1"/>
              </p:cNvSpPr>
              <p:nvPr/>
            </p:nvSpPr>
            <p:spPr bwMode="auto">
              <a:xfrm>
                <a:off x="3745485" y="3029391"/>
                <a:ext cx="1484458" cy="470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sz="2000" smtClean="0">
                    <a:latin typeface="Cambria" pitchFamily="18" charset="0"/>
                  </a:rPr>
                  <a:t>ln(</a:t>
                </a:r>
                <a:r>
                  <a:rPr lang="sr-Cyrl-RS" sz="2000" smtClean="0">
                    <a:latin typeface="Cambria" pitchFamily="18" charset="0"/>
                  </a:rPr>
                  <a:t>100</a:t>
                </a:r>
                <a:r>
                  <a:rPr lang="en-US" sz="2000" smtClean="0">
                    <a:latin typeface="Cambria" pitchFamily="18" charset="0"/>
                  </a:rPr>
                  <a:t>)</a:t>
                </a:r>
                <a:endParaRPr lang="en-US" sz="2000" dirty="0">
                  <a:latin typeface="Cambria" pitchFamily="18" charset="0"/>
                </a:endParaRPr>
              </a:p>
            </p:txBody>
          </p:sp>
          <p:sp>
            <p:nvSpPr>
              <p:cNvPr id="112" name="Text Box 32"/>
              <p:cNvSpPr txBox="1">
                <a:spLocks noChangeArrowheads="1"/>
              </p:cNvSpPr>
              <p:nvPr/>
            </p:nvSpPr>
            <p:spPr bwMode="auto">
              <a:xfrm>
                <a:off x="5292081" y="5950738"/>
                <a:ext cx="1148570" cy="470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smtClean="0">
                    <a:latin typeface="Cambria" pitchFamily="18" charset="0"/>
                  </a:rPr>
                  <a:t>t</a:t>
                </a:r>
                <a:r>
                  <a:rPr lang="sr-Cyrl-RS" sz="2000" baseline="-25000" smtClean="0">
                    <a:latin typeface="Cambria" pitchFamily="18" charset="0"/>
                  </a:rPr>
                  <a:t>1/2а</a:t>
                </a:r>
                <a:endParaRPr lang="en-US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113" name="Text Box 31"/>
              <p:cNvSpPr txBox="1">
                <a:spLocks noChangeArrowheads="1"/>
              </p:cNvSpPr>
              <p:nvPr/>
            </p:nvSpPr>
            <p:spPr bwMode="auto">
              <a:xfrm>
                <a:off x="3641826" y="3501008"/>
                <a:ext cx="1587619" cy="470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sz="2000" smtClean="0">
                    <a:latin typeface="Cambria" pitchFamily="18" charset="0"/>
                  </a:rPr>
                  <a:t>ln(</a:t>
                </a:r>
                <a:r>
                  <a:rPr lang="sr-Cyrl-RS" sz="2000" smtClean="0">
                    <a:latin typeface="Cambria" pitchFamily="18" charset="0"/>
                  </a:rPr>
                  <a:t>50</a:t>
                </a:r>
                <a:r>
                  <a:rPr lang="en-US" sz="2000" smtClean="0">
                    <a:latin typeface="Cambria" pitchFamily="18" charset="0"/>
                  </a:rPr>
                  <a:t>)</a:t>
                </a:r>
                <a:endParaRPr lang="en-US" sz="2000" dirty="0">
                  <a:latin typeface="Cambria" pitchFamily="18" charset="0"/>
                </a:endParaRPr>
              </a:p>
            </p:txBody>
          </p:sp>
          <p:sp>
            <p:nvSpPr>
              <p:cNvPr id="114" name="Line 28"/>
              <p:cNvSpPr>
                <a:spLocks noChangeShapeType="1"/>
              </p:cNvSpPr>
              <p:nvPr/>
            </p:nvSpPr>
            <p:spPr bwMode="auto">
              <a:xfrm>
                <a:off x="5229944" y="3717032"/>
                <a:ext cx="612000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5" name="Line 28"/>
              <p:cNvSpPr>
                <a:spLocks noChangeShapeType="1"/>
              </p:cNvSpPr>
              <p:nvPr/>
            </p:nvSpPr>
            <p:spPr bwMode="auto">
              <a:xfrm>
                <a:off x="5840961" y="3717032"/>
                <a:ext cx="0" cy="212400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5266368" y="3244150"/>
                <a:ext cx="3210449" cy="25951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 Box 32"/>
              <p:cNvSpPr txBox="1">
                <a:spLocks noChangeArrowheads="1"/>
              </p:cNvSpPr>
              <p:nvPr/>
            </p:nvSpPr>
            <p:spPr bwMode="auto">
              <a:xfrm>
                <a:off x="2294242" y="6091349"/>
                <a:ext cx="784887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sr-Cyrl-RS" sz="2000" smtClean="0">
                    <a:latin typeface="Cambria" pitchFamily="18" charset="0"/>
                  </a:rPr>
                  <a:t>Време (</a:t>
                </a:r>
                <a:r>
                  <a:rPr lang="en-US" sz="2000" smtClean="0">
                    <a:latin typeface="Cambria" pitchFamily="18" charset="0"/>
                  </a:rPr>
                  <a:t>h</a:t>
                </a:r>
                <a:r>
                  <a:rPr lang="sr-Cyrl-RS" sz="2000" smtClean="0">
                    <a:latin typeface="Cambria" pitchFamily="18" charset="0"/>
                  </a:rPr>
                  <a:t>)</a:t>
                </a:r>
                <a:endParaRPr lang="en-US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118" name="Text Box 32"/>
              <p:cNvSpPr txBox="1">
                <a:spLocks noChangeArrowheads="1"/>
              </p:cNvSpPr>
              <p:nvPr/>
            </p:nvSpPr>
            <p:spPr bwMode="auto">
              <a:xfrm rot="16200000">
                <a:off x="-1901761" y="4086068"/>
                <a:ext cx="381642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Cyrl-RS" sz="2000" smtClean="0">
                    <a:latin typeface="Cambria" pitchFamily="18" charset="0"/>
                  </a:rPr>
                  <a:t>Биорасположива доза (%)</a:t>
                </a:r>
                <a:endParaRPr lang="en-US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119" name="Line 28"/>
              <p:cNvSpPr>
                <a:spLocks noChangeShapeType="1"/>
              </p:cNvSpPr>
              <p:nvPr/>
            </p:nvSpPr>
            <p:spPr bwMode="auto">
              <a:xfrm>
                <a:off x="5283179" y="6021288"/>
                <a:ext cx="576000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prstDash val="dash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436096" y="2636912"/>
              <a:ext cx="693574" cy="47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Cyrl-RS" sz="2000" smtClean="0">
                  <a:latin typeface="Cambria" pitchFamily="18" charset="0"/>
                </a:rPr>
                <a:t>б)</a:t>
              </a:r>
              <a:endParaRPr lang="en-US" sz="2000">
                <a:latin typeface="Cambria" pitchFamily="18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31640" y="2636912"/>
              <a:ext cx="858941" cy="47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Cyrl-RS" sz="2000" smtClean="0">
                  <a:latin typeface="Cambria" pitchFamily="18" charset="0"/>
                </a:rPr>
                <a:t>а)</a:t>
              </a:r>
              <a:endParaRPr lang="en-US" sz="2000">
                <a:latin typeface="Cambria" pitchFamily="18" charset="0"/>
              </a:endParaRPr>
            </a:p>
          </p:txBody>
        </p:sp>
      </p:grpSp>
      <p:sp>
        <p:nvSpPr>
          <p:cNvPr id="160" name="Rectangle 20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388350" cy="114300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/>
            </a:r>
            <a:br>
              <a:rPr lang="sr-Cyrl-CS" sz="4000" dirty="0">
                <a:latin typeface="+mn-lt"/>
              </a:rPr>
            </a:br>
            <a:r>
              <a:rPr lang="sr-Cyrl-RS" dirty="0" smtClean="0">
                <a:solidFill>
                  <a:srgbClr val="006699"/>
                </a:solidFill>
                <a:latin typeface="+mn-lt"/>
              </a:rPr>
              <a:t>Брзина апсорпције</a:t>
            </a:r>
            <a:br>
              <a:rPr lang="sr-Cyrl-RS" dirty="0" smtClean="0">
                <a:solidFill>
                  <a:srgbClr val="006699"/>
                </a:solidFill>
                <a:latin typeface="+mn-lt"/>
              </a:rPr>
            </a:br>
            <a:r>
              <a:rPr lang="en-US" dirty="0" smtClean="0">
                <a:solidFill>
                  <a:srgbClr val="006699"/>
                </a:solidFill>
                <a:latin typeface="+mn-lt"/>
              </a:rPr>
              <a:t>- </a:t>
            </a:r>
            <a:r>
              <a:rPr lang="sr-Cyrl-CS" sz="4000" dirty="0" smtClean="0">
                <a:latin typeface="+mn-lt"/>
              </a:rPr>
              <a:t>израчунавање параметара* </a:t>
            </a:r>
            <a:r>
              <a:rPr lang="sr-Cyrl-CS" sz="4000" dirty="0">
                <a:latin typeface="+mn-lt"/>
              </a:rPr>
              <a:t>-</a:t>
            </a:r>
            <a:endParaRPr lang="en-US" sz="4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Bluepr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5764</TotalTime>
  <Words>1145</Words>
  <Application>Microsoft Office PowerPoint</Application>
  <PresentationFormat>On-screen Show (4:3)</PresentationFormat>
  <Paragraphs>245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Blueprint</vt:lpstr>
      <vt:lpstr>НАСТАВНА ЈЕДИНИЦА 1 - ПРЕДАВАЊЕ:  Апсорпција лекова </vt:lpstr>
      <vt:lpstr>Основни појмови и принципи</vt:lpstr>
      <vt:lpstr>Крива концентрација/време</vt:lpstr>
      <vt:lpstr>Крива концентрација/време  – Апсорпција -</vt:lpstr>
      <vt:lpstr>Параметри апсорпције лекова</vt:lpstr>
      <vt:lpstr>Брзина апсорпције</vt:lpstr>
      <vt:lpstr>Брзина апсорпције - параметри -</vt:lpstr>
      <vt:lpstr>Брзина апсорпције - параметри -</vt:lpstr>
      <vt:lpstr> Брзина апсорпције - израчунавање параметара* -</vt:lpstr>
      <vt:lpstr>Биорасположивост (F)</vt:lpstr>
      <vt:lpstr>Биорасположивост (F)</vt:lpstr>
      <vt:lpstr>Биоеквиваленцијa</vt:lpstr>
      <vt:lpstr>Биорасположивост - израчунавање -</vt:lpstr>
      <vt:lpstr>Апсолутна биорасположивост - израчунавање преко AUC -</vt:lpstr>
      <vt:lpstr>Релативна биорасположивост - израчунавање преко AUC -</vt:lpstr>
      <vt:lpstr>Површина испод криве (AUC)  -израчунавање по трапезоидном моделу-</vt:lpstr>
      <vt:lpstr>Параметри биорасположивости  - орална примена -</vt:lpstr>
      <vt:lpstr>Параметри биорасположивости  - орална примена -</vt:lpstr>
      <vt:lpstr>Орална биорасположивост  - израчунавање преко параметара -</vt:lpstr>
      <vt:lpstr>Фактори који утичу на апсорпцију</vt:lpstr>
      <vt:lpstr>1. Путеви примене лека</vt:lpstr>
      <vt:lpstr>2. Особине и облик лека</vt:lpstr>
      <vt:lpstr>2. Особине и облик лека</vt:lpstr>
      <vt:lpstr>3. Карактеристике средине </vt:lpstr>
      <vt:lpstr>4. Интеракције на нивоу апсорпције </vt:lpstr>
      <vt:lpstr>Клиничка примена параметара апсорпције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238</cp:revision>
  <dcterms:created xsi:type="dcterms:W3CDTF">2003-08-03T14:03:03Z</dcterms:created>
  <dcterms:modified xsi:type="dcterms:W3CDTF">2020-10-03T04:47:36Z</dcterms:modified>
</cp:coreProperties>
</file>